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5"/>
  </p:notesMasterIdLst>
  <p:handoutMasterIdLst>
    <p:handoutMasterId r:id="rId76"/>
  </p:handoutMasterIdLst>
  <p:sldIdLst>
    <p:sldId id="669" r:id="rId2"/>
    <p:sldId id="754" r:id="rId3"/>
    <p:sldId id="861" r:id="rId4"/>
    <p:sldId id="862" r:id="rId5"/>
    <p:sldId id="863" r:id="rId6"/>
    <p:sldId id="818" r:id="rId7"/>
    <p:sldId id="753" r:id="rId8"/>
    <p:sldId id="674" r:id="rId9"/>
    <p:sldId id="675" r:id="rId10"/>
    <p:sldId id="676" r:id="rId11"/>
    <p:sldId id="821" r:id="rId12"/>
    <p:sldId id="822" r:id="rId13"/>
    <p:sldId id="677" r:id="rId14"/>
    <p:sldId id="819" r:id="rId15"/>
    <p:sldId id="820" r:id="rId16"/>
    <p:sldId id="678" r:id="rId17"/>
    <p:sldId id="824" r:id="rId18"/>
    <p:sldId id="832" r:id="rId19"/>
    <p:sldId id="826" r:id="rId20"/>
    <p:sldId id="866" r:id="rId21"/>
    <p:sldId id="833" r:id="rId22"/>
    <p:sldId id="827" r:id="rId23"/>
    <p:sldId id="828" r:id="rId24"/>
    <p:sldId id="829" r:id="rId25"/>
    <p:sldId id="834" r:id="rId26"/>
    <p:sldId id="865" r:id="rId27"/>
    <p:sldId id="831" r:id="rId28"/>
    <p:sldId id="679" r:id="rId29"/>
    <p:sldId id="836" r:id="rId30"/>
    <p:sldId id="837" r:id="rId31"/>
    <p:sldId id="838" r:id="rId32"/>
    <p:sldId id="839" r:id="rId33"/>
    <p:sldId id="840" r:id="rId34"/>
    <p:sldId id="841" r:id="rId35"/>
    <p:sldId id="842" r:id="rId36"/>
    <p:sldId id="844" r:id="rId37"/>
    <p:sldId id="860" r:id="rId38"/>
    <p:sldId id="847" r:id="rId39"/>
    <p:sldId id="848" r:id="rId40"/>
    <p:sldId id="849" r:id="rId41"/>
    <p:sldId id="850" r:id="rId42"/>
    <p:sldId id="851" r:id="rId43"/>
    <p:sldId id="852" r:id="rId44"/>
    <p:sldId id="853" r:id="rId45"/>
    <p:sldId id="854" r:id="rId46"/>
    <p:sldId id="855" r:id="rId47"/>
    <p:sldId id="856" r:id="rId48"/>
    <p:sldId id="864" r:id="rId49"/>
    <p:sldId id="858" r:id="rId50"/>
    <p:sldId id="859" r:id="rId51"/>
    <p:sldId id="843" r:id="rId52"/>
    <p:sldId id="795" r:id="rId53"/>
    <p:sldId id="796" r:id="rId54"/>
    <p:sldId id="797" r:id="rId55"/>
    <p:sldId id="798" r:id="rId56"/>
    <p:sldId id="799" r:id="rId57"/>
    <p:sldId id="800" r:id="rId58"/>
    <p:sldId id="801" r:id="rId59"/>
    <p:sldId id="802" r:id="rId60"/>
    <p:sldId id="803" r:id="rId61"/>
    <p:sldId id="804" r:id="rId62"/>
    <p:sldId id="805" r:id="rId63"/>
    <p:sldId id="867" r:id="rId64"/>
    <p:sldId id="807" r:id="rId65"/>
    <p:sldId id="808" r:id="rId66"/>
    <p:sldId id="809" r:id="rId67"/>
    <p:sldId id="810" r:id="rId68"/>
    <p:sldId id="811" r:id="rId69"/>
    <p:sldId id="812" r:id="rId70"/>
    <p:sldId id="813" r:id="rId71"/>
    <p:sldId id="814" r:id="rId72"/>
    <p:sldId id="815" r:id="rId73"/>
    <p:sldId id="835" r:id="rId74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1080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theme" Target="theme/theme1.xml"/><Relationship Id="rId81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notesMaster" Target="notesMasters/notesMaster1.xml"/><Relationship Id="rId76" Type="http://schemas.openxmlformats.org/officeDocument/2006/relationships/handoutMaster" Target="handoutMasters/handoutMaster1.xml"/><Relationship Id="rId77" Type="http://schemas.openxmlformats.org/officeDocument/2006/relationships/printerSettings" Target="printerSettings/printerSettings1.bin"/><Relationship Id="rId78" Type="http://schemas.openxmlformats.org/officeDocument/2006/relationships/presProps" Target="presProps.xml"/><Relationship Id="rId79" Type="http://schemas.openxmlformats.org/officeDocument/2006/relationships/viewProps" Target="viewProp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g>
</file>

<file path=ppt/media/image26.jpg>
</file>

<file path=ppt/media/image27.jp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g>
</file>

<file path=ppt/media/image34.jpeg>
</file>

<file path=ppt/media/image35.jpeg>
</file>

<file path=ppt/media/image36.png>
</file>

<file path=ppt/media/image37.png>
</file>

<file path=ppt/media/image38.jpeg>
</file>

<file path=ppt/media/image39.jpeg>
</file>

<file path=ppt/media/image4.jpeg>
</file>

<file path=ppt/media/image40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137DA39-492A-4C49-90F0-F381F75384E0}" type="slidenum">
              <a:rPr lang="en-US"/>
              <a:pPr/>
              <a:t>2</a:t>
            </a:fld>
            <a:endParaRPr lang="en-US"/>
          </a:p>
        </p:txBody>
      </p:sp>
      <p:sp>
        <p:nvSpPr>
          <p:cNvPr id="86323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6323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591E87BC-B75B-420F-98DE-C19EACD1DA0D}" type="slidenum">
              <a:rPr lang="en-GB" smtClean="0"/>
              <a:pPr defTabSz="963613"/>
              <a:t>67</a:t>
            </a:fld>
            <a:endParaRPr lang="en-GB" smtClean="0"/>
          </a:p>
        </p:txBody>
      </p:sp>
      <p:sp>
        <p:nvSpPr>
          <p:cNvPr id="11161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162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0CB03AEF-385D-486F-8443-582D3770FCA0}" type="slidenum">
              <a:rPr lang="en-GB" smtClean="0"/>
              <a:pPr defTabSz="963613"/>
              <a:t>68</a:t>
            </a:fld>
            <a:endParaRPr lang="en-GB" smtClean="0"/>
          </a:p>
        </p:txBody>
      </p:sp>
      <p:sp>
        <p:nvSpPr>
          <p:cNvPr id="11264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264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4A63F802-E59E-4480-AB12-5A0E8FB09767}" type="slidenum">
              <a:rPr lang="en-GB" smtClean="0"/>
              <a:pPr defTabSz="963613"/>
              <a:t>70</a:t>
            </a:fld>
            <a:endParaRPr lang="en-GB" smtClean="0"/>
          </a:p>
        </p:txBody>
      </p:sp>
      <p:sp>
        <p:nvSpPr>
          <p:cNvPr id="11366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366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579A913F-144C-4EC5-868B-DC0A768C4373}" type="slidenum">
              <a:rPr lang="en-GB" smtClean="0"/>
              <a:pPr defTabSz="963613"/>
              <a:t>71</a:t>
            </a:fld>
            <a:endParaRPr lang="en-GB" smtClean="0"/>
          </a:p>
        </p:txBody>
      </p:sp>
      <p:sp>
        <p:nvSpPr>
          <p:cNvPr id="115715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15716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0D86A14-AC1F-4C9A-8DDE-CE6B11F31194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0D86A14-AC1F-4C9A-8DDE-CE6B11F31194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By the time it shuts down in 2011, the CERN collider should have amassed about 20 times as much data as it now has. (</a:t>
            </a:r>
            <a:r>
              <a:rPr lang="en-US" dirty="0" err="1" smtClean="0"/>
              <a:t>NYTimes</a:t>
            </a:r>
            <a:r>
              <a:rPr lang="en-US" dirty="0" smtClean="0"/>
              <a:t> article, “Trillions of Reasons to Be Excited”,</a:t>
            </a:r>
            <a:r>
              <a:rPr lang="en-US" baseline="0" dirty="0" smtClean="0"/>
              <a:t> 11/1/2010)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0D86A14-AC1F-4C9A-8DDE-CE6B11F31194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E0E3AECE-B484-4CCE-BBA3-71147881B3B6}" type="slidenum">
              <a:rPr lang="en-US" smtClean="0"/>
              <a:pPr defTabSz="963613"/>
              <a:t>40</a:t>
            </a:fld>
            <a:endParaRPr lang="en-US" smtClean="0"/>
          </a:p>
        </p:txBody>
      </p:sp>
      <p:sp>
        <p:nvSpPr>
          <p:cNvPr id="56323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6324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4EE3B3EE-3CD6-4E0D-BD42-34D565D868CA}" type="slidenum">
              <a:rPr lang="en-US" smtClean="0"/>
              <a:pPr defTabSz="963613"/>
              <a:t>42</a:t>
            </a:fld>
            <a:endParaRPr lang="en-US" smtClean="0"/>
          </a:p>
        </p:txBody>
      </p:sp>
      <p:sp>
        <p:nvSpPr>
          <p:cNvPr id="57347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7348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55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59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1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Relationship Id="rId3" Type="http://schemas.openxmlformats.org/officeDocument/2006/relationships/image" Target="../media/image2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7.jp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8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9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0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jpe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eg"/><Relationship Id="rId3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4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5.jpe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6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7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8.jpe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3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2.jpe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jpe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0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eg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8.jpeg"/></Relationships>
</file>

<file path=ppt/slides/_rels/slide8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5.jpeg"/><Relationship Id="rId1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8.jpeg"/><Relationship Id="rId5" Type="http://schemas.openxmlformats.org/officeDocument/2006/relationships/image" Target="../media/image9.jpeg"/><Relationship Id="rId6" Type="http://schemas.openxmlformats.org/officeDocument/2006/relationships/image" Target="../media/image10.jpeg"/><Relationship Id="rId7" Type="http://schemas.openxmlformats.org/officeDocument/2006/relationships/image" Target="../media/image11.png"/><Relationship Id="rId8" Type="http://schemas.openxmlformats.org/officeDocument/2006/relationships/image" Target="../media/image12.jpeg"/><Relationship Id="rId9" Type="http://schemas.openxmlformats.org/officeDocument/2006/relationships/image" Target="../media/image13.jpeg"/><Relationship Id="rId10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523999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Computing with MapReduce</a:t>
            </a:r>
            <a:endParaRPr lang="en-US" sz="28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38862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Thursday, January </a:t>
            </a: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24, 2013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38862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2098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Session 1: Introduction to MapReduce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3422528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lhc10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2000" y="-24630"/>
            <a:ext cx="10667999" cy="690726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762000" y="5791200"/>
            <a:ext cx="3657600" cy="838200"/>
          </a:xfrm>
          <a:prstGeom prst="rect">
            <a:avLst/>
          </a:prstGeom>
        </p:spPr>
        <p:txBody>
          <a:bodyPr/>
          <a:lstStyle/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FFFFFF"/>
                </a:solidFill>
                <a:latin typeface="Gill Sans"/>
                <a:cs typeface="Gill Sans"/>
              </a:rPr>
              <a:t>Emergence of the 4</a:t>
            </a:r>
            <a:r>
              <a:rPr lang="en-US" sz="2000" b="0" kern="0" baseline="30000" dirty="0" smtClean="0">
                <a:solidFill>
                  <a:srgbClr val="FFFFFF"/>
                </a:solidFill>
                <a:latin typeface="Gill Sans"/>
                <a:cs typeface="Gill Sans"/>
              </a:rPr>
              <a:t>th</a:t>
            </a:r>
            <a:r>
              <a:rPr lang="en-US" sz="2000" b="0" kern="0" dirty="0" smtClean="0">
                <a:solidFill>
                  <a:srgbClr val="FFFFFF"/>
                </a:solidFill>
                <a:latin typeface="Gill Sans"/>
                <a:cs typeface="Gill Sans"/>
              </a:rPr>
              <a:t> Paradigm</a:t>
            </a:r>
          </a:p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Data-intensive</a:t>
            </a:r>
            <a:r>
              <a:rPr kumimoji="0" lang="en-US" sz="2000" b="0" i="0" u="none" strike="noStrike" kern="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 e-Science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678180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en-US" sz="1000" b="0" dirty="0" err="1" smtClean="0"/>
              <a:t>Maximilien</a:t>
            </a:r>
            <a:r>
              <a:rPr lang="en-US" sz="1000" b="0" dirty="0" smtClean="0"/>
              <a:t> Brice, © CERN</a:t>
            </a:r>
            <a:endParaRPr lang="en-US" sz="1000" b="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381000" y="5105400"/>
            <a:ext cx="3886200" cy="6858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Science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269125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lhc26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83488" y="-1"/>
            <a:ext cx="10710977" cy="6858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 err="1" smtClean="0">
                <a:solidFill>
                  <a:srgbClr val="FFFFFF"/>
                </a:solidFill>
              </a:rPr>
              <a:t>Maximilien</a:t>
            </a:r>
            <a:r>
              <a:rPr lang="en-US" sz="1000" b="0" dirty="0" smtClean="0">
                <a:solidFill>
                  <a:srgbClr val="FFFFFF"/>
                </a:solidFill>
              </a:rPr>
              <a:t> Brice, © CERN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121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3" descr="lhc1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76045" y="0"/>
            <a:ext cx="11110645" cy="68669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 err="1" smtClean="0">
                <a:solidFill>
                  <a:srgbClr val="FFFFFF"/>
                </a:solidFill>
              </a:rPr>
              <a:t>Maximilien</a:t>
            </a:r>
            <a:r>
              <a:rPr lang="en-US" sz="1000" b="0" dirty="0" smtClean="0">
                <a:solidFill>
                  <a:srgbClr val="FFFFFF"/>
                </a:solidFill>
              </a:rPr>
              <a:t> Brice, © CERN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88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ThreeGorgesDam-China2009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295400" y="-56755"/>
            <a:ext cx="11658601" cy="6914756"/>
          </a:xfrm>
          <a:prstGeom prst="rect">
            <a:avLst/>
          </a:prstGeom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4724400" y="228600"/>
            <a:ext cx="38862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Engineering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3810000" y="914400"/>
            <a:ext cx="4800600" cy="838200"/>
          </a:xfrm>
          <a:prstGeom prst="rect">
            <a:avLst/>
          </a:prstGeom>
        </p:spPr>
        <p:txBody>
          <a:bodyPr/>
          <a:lstStyle/>
          <a:p>
            <a:pPr marL="342848" lvl="0" indent="-342848" algn="r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The unreasonable effectiveness of data</a:t>
            </a:r>
          </a:p>
          <a:p>
            <a:pPr marL="342848" lvl="0" indent="-342848" algn="r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Count and normalize!</a:t>
            </a:r>
          </a:p>
        </p:txBody>
      </p:sp>
      <p:sp>
        <p:nvSpPr>
          <p:cNvPr id="21" name="TextBox 3"/>
          <p:cNvSpPr txBox="1">
            <a:spLocks noChangeArrowheads="1"/>
          </p:cNvSpPr>
          <p:nvPr/>
        </p:nvSpPr>
        <p:spPr bwMode="auto">
          <a:xfrm>
            <a:off x="647700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/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(Three Gorges Dam)</a:t>
            </a:r>
          </a:p>
        </p:txBody>
      </p:sp>
    </p:spTree>
    <p:extLst>
      <p:ext uri="{BB962C8B-B14F-4D97-AF65-F5344CB8AC3E}">
        <p14:creationId xmlns:p14="http://schemas.microsoft.com/office/powerpoint/2010/main" val="3130697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data like more data!</a:t>
            </a:r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0" y="1506538"/>
            <a:ext cx="5181600" cy="5199062"/>
            <a:chOff x="864" y="1257"/>
            <a:chExt cx="3264" cy="3275"/>
          </a:xfrm>
        </p:grpSpPr>
        <p:pic>
          <p:nvPicPr>
            <p:cNvPr id="12298" name="Picture 4" descr="BankoBrillDataGraph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1200" y="1257"/>
              <a:ext cx="2928" cy="2747"/>
            </a:xfrm>
            <a:prstGeom prst="rect">
              <a:avLst/>
            </a:prstGeom>
            <a:noFill/>
            <a:ln w="9525">
              <a:solidFill>
                <a:schemeClr val="bg2"/>
              </a:solidFill>
              <a:miter lim="800000"/>
              <a:headEnd/>
              <a:tailEnd/>
            </a:ln>
          </p:spPr>
        </p:pic>
        <p:sp>
          <p:nvSpPr>
            <p:cNvPr id="12299" name="Text Box 6"/>
            <p:cNvSpPr txBox="1">
              <a:spLocks noChangeArrowheads="1"/>
            </p:cNvSpPr>
            <p:nvPr/>
          </p:nvSpPr>
          <p:spPr bwMode="auto">
            <a:xfrm>
              <a:off x="864" y="4377"/>
              <a:ext cx="1112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(</a:t>
              </a:r>
              <a:r>
                <a:rPr lang="en-US" sz="1000" b="0" dirty="0" err="1">
                  <a:solidFill>
                    <a:schemeClr val="bg1"/>
                  </a:solidFill>
                </a:rPr>
                <a:t>Banko</a:t>
              </a:r>
              <a:r>
                <a:rPr lang="en-US" sz="1000" b="0" dirty="0">
                  <a:solidFill>
                    <a:schemeClr val="bg1"/>
                  </a:solidFill>
                </a:rPr>
                <a:t> and Brill, ACL 2001)</a:t>
              </a:r>
            </a:p>
          </p:txBody>
        </p:sp>
      </p:grpSp>
      <p:grpSp>
        <p:nvGrpSpPr>
          <p:cNvPr id="3" name="Group 9"/>
          <p:cNvGrpSpPr>
            <a:grpSpLocks/>
          </p:cNvGrpSpPr>
          <p:nvPr/>
        </p:nvGrpSpPr>
        <p:grpSpPr bwMode="auto">
          <a:xfrm>
            <a:off x="0" y="1905000"/>
            <a:ext cx="8705850" cy="4953000"/>
            <a:chOff x="0" y="1508"/>
            <a:chExt cx="5484" cy="3120"/>
          </a:xfrm>
        </p:grpSpPr>
        <p:pic>
          <p:nvPicPr>
            <p:cNvPr id="12296" name="Picture 5" descr="MT-LM-size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160" y="1508"/>
              <a:ext cx="3324" cy="233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chemeClr val="bg2"/>
              </a:solidFill>
              <a:miter lim="800000"/>
              <a:headEnd/>
              <a:tailEnd/>
            </a:ln>
          </p:spPr>
        </p:pic>
        <p:sp>
          <p:nvSpPr>
            <p:cNvPr id="12297" name="Text Box 7"/>
            <p:cNvSpPr txBox="1">
              <a:spLocks noChangeArrowheads="1"/>
            </p:cNvSpPr>
            <p:nvPr/>
          </p:nvSpPr>
          <p:spPr bwMode="auto">
            <a:xfrm>
              <a:off x="0" y="4473"/>
              <a:ext cx="1121" cy="15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000" b="0" dirty="0">
                  <a:solidFill>
                    <a:schemeClr val="bg1"/>
                  </a:solidFill>
                </a:rPr>
                <a:t>(</a:t>
              </a:r>
              <a:r>
                <a:rPr lang="en-US" sz="1000" b="0" dirty="0" err="1">
                  <a:solidFill>
                    <a:schemeClr val="bg1"/>
                  </a:solidFill>
                </a:rPr>
                <a:t>Brants</a:t>
              </a:r>
              <a:r>
                <a:rPr lang="en-US" sz="1000" b="0" dirty="0">
                  <a:solidFill>
                    <a:schemeClr val="bg1"/>
                  </a:solidFill>
                </a:rPr>
                <a:t> et al., EMNLP 2007)</a:t>
              </a:r>
              <a:endParaRPr lang="en-US" sz="1800" b="0" dirty="0">
                <a:solidFill>
                  <a:schemeClr val="bg1"/>
                </a:solidFill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457200" y="838200"/>
            <a:ext cx="26262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s/knowledge/data/g;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1" name="Straight Arrow Connector 10"/>
          <p:cNvCxnSpPr>
            <a:cxnSpLocks noChangeShapeType="1"/>
          </p:cNvCxnSpPr>
          <p:nvPr/>
        </p:nvCxnSpPr>
        <p:spPr bwMode="auto">
          <a:xfrm flipV="1">
            <a:off x="914400" y="2514600"/>
            <a:ext cx="3962400" cy="3276600"/>
          </a:xfrm>
          <a:prstGeom prst="straightConnector1">
            <a:avLst/>
          </a:prstGeom>
          <a:noFill/>
          <a:ln w="114300">
            <a:solidFill>
              <a:srgbClr val="FF0000"/>
            </a:solidFill>
            <a:round/>
            <a:headEnd/>
            <a:tailEnd type="arrow" w="lg" len="lg"/>
          </a:ln>
        </p:spPr>
      </p:cxnSp>
      <p:cxnSp>
        <p:nvCxnSpPr>
          <p:cNvPr id="12" name="Straight Arrow Connector 11"/>
          <p:cNvCxnSpPr>
            <a:cxnSpLocks noChangeShapeType="1"/>
          </p:cNvCxnSpPr>
          <p:nvPr/>
        </p:nvCxnSpPr>
        <p:spPr bwMode="auto">
          <a:xfrm flipV="1">
            <a:off x="5029200" y="1524000"/>
            <a:ext cx="3276600" cy="914400"/>
          </a:xfrm>
          <a:prstGeom prst="straightConnector1">
            <a:avLst/>
          </a:prstGeom>
          <a:noFill/>
          <a:ln w="114300">
            <a:solidFill>
              <a:srgbClr val="FF0000"/>
            </a:solidFill>
            <a:round/>
            <a:headEnd/>
            <a:tailEnd type="arrow" w="lg" len="lg"/>
          </a:ln>
        </p:spPr>
      </p:cxnSp>
    </p:spTree>
    <p:extLst>
      <p:ext uri="{BB962C8B-B14F-4D97-AF65-F5344CB8AC3E}">
        <p14:creationId xmlns:p14="http://schemas.microsoft.com/office/powerpoint/2010/main" val="3386192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do with more data?</a:t>
            </a:r>
          </a:p>
        </p:txBody>
      </p:sp>
      <p:sp>
        <p:nvSpPr>
          <p:cNvPr id="133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Answering factoid questions</a:t>
            </a:r>
          </a:p>
          <a:p>
            <a:pPr lvl="1"/>
            <a:r>
              <a:rPr lang="en-US" dirty="0" smtClean="0"/>
              <a:t>Pattern matching on the Web</a:t>
            </a:r>
          </a:p>
          <a:p>
            <a:pPr lvl="1"/>
            <a:r>
              <a:rPr lang="en-US" dirty="0" smtClean="0"/>
              <a:t>Works amazingly well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Learning relations</a:t>
            </a:r>
          </a:p>
          <a:p>
            <a:pPr lvl="1"/>
            <a:r>
              <a:rPr lang="en-US" dirty="0" smtClean="0"/>
              <a:t>Start with seed instances</a:t>
            </a:r>
          </a:p>
          <a:p>
            <a:pPr lvl="1"/>
            <a:r>
              <a:rPr lang="en-US" dirty="0" smtClean="0"/>
              <a:t>Search for patterns on the Web</a:t>
            </a:r>
          </a:p>
          <a:p>
            <a:pPr lvl="1"/>
            <a:r>
              <a:rPr lang="en-US" dirty="0" smtClean="0"/>
              <a:t>Using patterns to find more instances</a:t>
            </a:r>
          </a:p>
        </p:txBody>
      </p:sp>
      <p:sp>
        <p:nvSpPr>
          <p:cNvPr id="11268" name="TextBox 3"/>
          <p:cNvSpPr txBox="1">
            <a:spLocks noChangeArrowheads="1"/>
          </p:cNvSpPr>
          <p:nvPr/>
        </p:nvSpPr>
        <p:spPr bwMode="auto">
          <a:xfrm>
            <a:off x="2209800" y="2362200"/>
            <a:ext cx="5469579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Who shot Abraham Lincoln? 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  <a:sym typeface="Symbol" pitchFamily="18" charset="2"/>
              </a:rPr>
              <a:t> </a:t>
            </a:r>
            <a:r>
              <a:rPr lang="en-US" sz="1800" b="0" dirty="0">
                <a:solidFill>
                  <a:srgbClr val="FF0000"/>
                </a:solidFill>
                <a:latin typeface="Gill Sans"/>
                <a:cs typeface="Gill Sans"/>
                <a:sym typeface="Symbol" pitchFamily="18" charset="2"/>
              </a:rPr>
              <a:t>X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  <a:sym typeface="Symbol" pitchFamily="18" charset="2"/>
              </a:rPr>
              <a:t> 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shot Abraham Lincoln</a:t>
            </a:r>
          </a:p>
        </p:txBody>
      </p:sp>
      <p:sp>
        <p:nvSpPr>
          <p:cNvPr id="11269" name="TextBox 5"/>
          <p:cNvSpPr txBox="1">
            <a:spLocks noChangeArrowheads="1"/>
          </p:cNvSpPr>
          <p:nvPr/>
        </p:nvSpPr>
        <p:spPr bwMode="auto">
          <a:xfrm>
            <a:off x="1131333" y="5206424"/>
            <a:ext cx="2373867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Birthday-of(Mozart, 1756)</a:t>
            </a:r>
          </a:p>
          <a:p>
            <a:r>
              <a:rPr lang="en-US" b="0" dirty="0">
                <a:solidFill>
                  <a:schemeClr val="bg1"/>
                </a:solidFill>
                <a:latin typeface="Gill Sans"/>
                <a:cs typeface="Gill Sans"/>
              </a:rPr>
              <a:t>Birthday-of(Einstein, 1879)</a:t>
            </a:r>
          </a:p>
        </p:txBody>
      </p:sp>
      <p:sp>
        <p:nvSpPr>
          <p:cNvPr id="11270" name="TextBox 6"/>
          <p:cNvSpPr txBox="1">
            <a:spLocks noChangeArrowheads="1"/>
          </p:cNvSpPr>
          <p:nvPr/>
        </p:nvSpPr>
        <p:spPr bwMode="auto">
          <a:xfrm>
            <a:off x="3684588" y="4419600"/>
            <a:ext cx="360627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b="0">
                <a:solidFill>
                  <a:schemeClr val="bg1"/>
                </a:solidFill>
                <a:latin typeface="Gill Sans"/>
                <a:cs typeface="Gill Sans"/>
              </a:rPr>
              <a:t>Wolfgang Amadeus Mozart (1756 - 1791)</a:t>
            </a:r>
            <a:endParaRPr lang="en-US" b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271" name="TextBox 8"/>
          <p:cNvSpPr txBox="1">
            <a:spLocks noChangeArrowheads="1"/>
          </p:cNvSpPr>
          <p:nvPr/>
        </p:nvSpPr>
        <p:spPr bwMode="auto">
          <a:xfrm>
            <a:off x="3684588" y="4691063"/>
            <a:ext cx="232768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pt-BR" b="0">
                <a:solidFill>
                  <a:schemeClr val="bg1"/>
                </a:solidFill>
                <a:latin typeface="Gill Sans"/>
                <a:cs typeface="Gill Sans"/>
              </a:rPr>
              <a:t>Einstein was born in 1879</a:t>
            </a:r>
            <a:endParaRPr lang="en-US" b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272" name="TextBox 9"/>
          <p:cNvSpPr txBox="1">
            <a:spLocks noChangeArrowheads="1"/>
          </p:cNvSpPr>
          <p:nvPr/>
        </p:nvSpPr>
        <p:spPr bwMode="auto">
          <a:xfrm>
            <a:off x="4114800" y="5562600"/>
            <a:ext cx="2513629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  <a:latin typeface="Gill Sans"/>
                <a:cs typeface="Gill Sans"/>
              </a:rPr>
              <a:t>PERSON (DATE –</a:t>
            </a:r>
          </a:p>
          <a:p>
            <a:r>
              <a:rPr lang="en-US" b="0">
                <a:solidFill>
                  <a:schemeClr val="bg1"/>
                </a:solidFill>
                <a:latin typeface="Gill Sans"/>
                <a:cs typeface="Gill Sans"/>
              </a:rPr>
              <a:t>PERSON was born in DATE</a:t>
            </a:r>
          </a:p>
        </p:txBody>
      </p:sp>
      <p:sp>
        <p:nvSpPr>
          <p:cNvPr id="11273" name="Right Arrow 10"/>
          <p:cNvSpPr>
            <a:spLocks noChangeArrowheads="1"/>
          </p:cNvSpPr>
          <p:nvPr/>
        </p:nvSpPr>
        <p:spPr bwMode="auto">
          <a:xfrm rot="-1886155">
            <a:off x="3352800" y="4800600"/>
            <a:ext cx="304800" cy="3048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endParaRPr lang="en-US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274" name="Right Arrow 11"/>
          <p:cNvSpPr>
            <a:spLocks noChangeArrowheads="1"/>
          </p:cNvSpPr>
          <p:nvPr/>
        </p:nvSpPr>
        <p:spPr bwMode="auto">
          <a:xfrm rot="5400000">
            <a:off x="4343400" y="5105400"/>
            <a:ext cx="304800" cy="3048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endParaRPr lang="en-US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275" name="Right Arrow 12"/>
          <p:cNvSpPr>
            <a:spLocks noChangeArrowheads="1"/>
          </p:cNvSpPr>
          <p:nvPr/>
        </p:nvSpPr>
        <p:spPr bwMode="auto">
          <a:xfrm rot="-9953443">
            <a:off x="3676650" y="5486400"/>
            <a:ext cx="304800" cy="3048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/>
          <a:lstStyle/>
          <a:p>
            <a:endParaRPr lang="en-US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324" name="TextBox 13"/>
          <p:cNvSpPr txBox="1">
            <a:spLocks noChangeArrowheads="1"/>
          </p:cNvSpPr>
          <p:nvPr/>
        </p:nvSpPr>
        <p:spPr bwMode="auto">
          <a:xfrm>
            <a:off x="0" y="6442075"/>
            <a:ext cx="4724400" cy="4159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(Brill et al., TREC 2001; Lin, ACM TOIS 2007)</a:t>
            </a:r>
          </a:p>
          <a:p>
            <a:r>
              <a:rPr lang="en-US" sz="1000" b="0" dirty="0">
                <a:solidFill>
                  <a:schemeClr val="bg1"/>
                </a:solidFill>
              </a:rPr>
              <a:t>(</a:t>
            </a:r>
            <a:r>
              <a:rPr lang="en-US" sz="1000" b="0" dirty="0" err="1">
                <a:solidFill>
                  <a:schemeClr val="bg1"/>
                </a:solidFill>
              </a:rPr>
              <a:t>Agichtein</a:t>
            </a:r>
            <a:r>
              <a:rPr lang="en-US" sz="1000" b="0" dirty="0">
                <a:solidFill>
                  <a:schemeClr val="bg1"/>
                </a:solidFill>
              </a:rPr>
              <a:t> and </a:t>
            </a:r>
            <a:r>
              <a:rPr lang="en-US" sz="1000" b="0" dirty="0" err="1">
                <a:solidFill>
                  <a:schemeClr val="bg1"/>
                </a:solidFill>
              </a:rPr>
              <a:t>Gravano</a:t>
            </a:r>
            <a:r>
              <a:rPr lang="en-US" sz="1000" b="0" dirty="0">
                <a:solidFill>
                  <a:schemeClr val="bg1"/>
                </a:solidFill>
              </a:rPr>
              <a:t>, DL 2000; </a:t>
            </a:r>
            <a:r>
              <a:rPr lang="en-US" sz="1000" b="0" dirty="0" err="1">
                <a:solidFill>
                  <a:schemeClr val="bg1"/>
                </a:solidFill>
              </a:rPr>
              <a:t>Ravichandran</a:t>
            </a:r>
            <a:r>
              <a:rPr lang="en-US" sz="1000" b="0" dirty="0">
                <a:solidFill>
                  <a:schemeClr val="bg1"/>
                </a:solidFill>
              </a:rPr>
              <a:t> and </a:t>
            </a:r>
            <a:r>
              <a:rPr lang="en-US" sz="1000" b="0" dirty="0" err="1">
                <a:solidFill>
                  <a:schemeClr val="bg1"/>
                </a:solidFill>
              </a:rPr>
              <a:t>Hovy</a:t>
            </a:r>
            <a:r>
              <a:rPr lang="en-US" sz="1000" b="0" dirty="0">
                <a:solidFill>
                  <a:schemeClr val="bg1"/>
                </a:solidFill>
              </a:rPr>
              <a:t>, ACL 2002; … )</a:t>
            </a:r>
            <a:endParaRPr lang="en-US" sz="14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36753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68" grpId="0"/>
      <p:bldP spid="11269" grpId="0"/>
      <p:bldP spid="11270" grpId="0"/>
      <p:bldP spid="11271" grpId="0"/>
      <p:bldP spid="11272" grpId="0"/>
      <p:bldP spid="11273" grpId="0" animBg="1"/>
      <p:bldP spid="11274" grpId="0" animBg="1"/>
      <p:bldP spid="1127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unset_over_Shinjuku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838200" y="-38546"/>
            <a:ext cx="10249729" cy="6896546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3581400" y="1219200"/>
            <a:ext cx="4495800" cy="10287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Commerce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981200" y="228600"/>
            <a:ext cx="5257800" cy="1143000"/>
          </a:xfrm>
          <a:prstGeom prst="rect">
            <a:avLst/>
          </a:prstGeom>
        </p:spPr>
        <p:txBody>
          <a:bodyPr/>
          <a:lstStyle/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Know thy customers</a:t>
            </a:r>
          </a:p>
          <a:p>
            <a:pPr marL="342848" lvl="0" indent="-342848" eaLnBrk="1" hangingPunct="1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Data </a:t>
            </a: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  <a:sym typeface="Symbol"/>
              </a:rPr>
              <a:t> Insights  Competitive advantages </a:t>
            </a:r>
            <a:endParaRPr lang="en-US" sz="2000" b="0" kern="0" dirty="0" smtClean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3"/>
          <p:cNvSpPr txBox="1">
            <a:spLocks noChangeArrowheads="1"/>
          </p:cNvSpPr>
          <p:nvPr/>
        </p:nvSpPr>
        <p:spPr bwMode="auto">
          <a:xfrm>
            <a:off x="678180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en-US" sz="1000" b="0" dirty="0"/>
              <a:t>Source: </a:t>
            </a:r>
            <a:r>
              <a:rPr lang="en-US" sz="1000" b="0" dirty="0" err="1" smtClean="0"/>
              <a:t>Wikiedia</a:t>
            </a:r>
            <a:r>
              <a:rPr lang="en-US" sz="1000" b="0" dirty="0" smtClean="0"/>
              <a:t> (Shinjuku, Tokyo)</a:t>
            </a:r>
          </a:p>
        </p:txBody>
      </p:sp>
    </p:spTree>
    <p:extLst>
      <p:ext uri="{BB962C8B-B14F-4D97-AF65-F5344CB8AC3E}">
        <p14:creationId xmlns:p14="http://schemas.microsoft.com/office/powerpoint/2010/main" val="108912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80px-Helkivad_ööpilved_Kuresoo_kohal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19200" y="-31909"/>
            <a:ext cx="10363200" cy="6889909"/>
          </a:xfrm>
          <a:prstGeom prst="rect">
            <a:avLst/>
          </a:prstGeom>
        </p:spPr>
      </p:pic>
      <p:sp>
        <p:nvSpPr>
          <p:cNvPr id="6" name="Rectangle 14"/>
          <p:cNvSpPr>
            <a:spLocks noChangeArrowheads="1"/>
          </p:cNvSpPr>
          <p:nvPr/>
        </p:nvSpPr>
        <p:spPr bwMode="auto">
          <a:xfrm>
            <a:off x="76200" y="40386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 smtClean="0">
                <a:solidFill>
                  <a:srgbClr val="FFFFFF"/>
                </a:solidFill>
                <a:latin typeface="Gill Sans"/>
                <a:cs typeface="Gill Sans"/>
              </a:rPr>
              <a:t>How big data?</a:t>
            </a:r>
            <a:endParaRPr lang="en-US" sz="2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35814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 smtClean="0">
                <a:solidFill>
                  <a:srgbClr val="FFFFFF"/>
                </a:solidFill>
                <a:latin typeface="Gill Sans"/>
                <a:cs typeface="Gill Sans"/>
              </a:rPr>
              <a:t>Why big data?</a:t>
            </a:r>
            <a:endParaRPr lang="en-US" sz="2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0" y="6611938"/>
            <a:ext cx="2971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</a:t>
            </a:r>
            <a:r>
              <a:rPr lang="en-US" sz="1000" b="0" dirty="0" err="1" smtClean="0"/>
              <a:t>Noctilucent</a:t>
            </a:r>
            <a:r>
              <a:rPr lang="en-US" sz="1000" b="0" dirty="0" smtClean="0"/>
              <a:t> cloud)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2596041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rganiz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5237"/>
            <a:ext cx="9144000" cy="9161895"/>
          </a:xfrm>
          <a:prstGeom prst="rect">
            <a:avLst/>
          </a:prstGeom>
        </p:spPr>
      </p:pic>
      <p:sp>
        <p:nvSpPr>
          <p:cNvPr id="5" name="Title 3"/>
          <p:cNvSpPr txBox="1">
            <a:spLocks/>
          </p:cNvSpPr>
          <p:nvPr/>
        </p:nvSpPr>
        <p:spPr>
          <a:xfrm>
            <a:off x="0" y="952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dirty="0" smtClean="0"/>
              <a:t>Course </a:t>
            </a:r>
            <a:r>
              <a:rPr lang="en-US" dirty="0" err="1" smtClean="0"/>
              <a:t>Administrivia</a:t>
            </a:r>
            <a:endParaRPr lang="en-US" dirty="0"/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4953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</a:t>
            </a:r>
            <a:r>
              <a:rPr lang="en-US" sz="1000" b="0" dirty="0">
                <a:solidFill>
                  <a:srgbClr val="000000"/>
                </a:solidFill>
              </a:rPr>
              <a:t> </a:t>
            </a:r>
            <a:r>
              <a:rPr lang="en-US" sz="1000" b="0" dirty="0" smtClean="0">
                <a:solidFill>
                  <a:srgbClr val="000000"/>
                </a:solidFill>
              </a:rPr>
              <a:t>http</a:t>
            </a:r>
            <a:r>
              <a:rPr lang="en-US" sz="1000" b="0" dirty="0">
                <a:solidFill>
                  <a:srgbClr val="000000"/>
                </a:solidFill>
              </a:rPr>
              <a:t>://</a:t>
            </a:r>
            <a:r>
              <a:rPr lang="en-US" sz="1000" b="0" dirty="0" err="1">
                <a:solidFill>
                  <a:srgbClr val="000000"/>
                </a:solidFill>
              </a:rPr>
              <a:t>www.flickr.com</a:t>
            </a:r>
            <a:r>
              <a:rPr lang="en-US" sz="1000" b="0" dirty="0">
                <a:solidFill>
                  <a:srgbClr val="000000"/>
                </a:solidFill>
              </a:rPr>
              <a:t>/photos/</a:t>
            </a:r>
            <a:r>
              <a:rPr lang="en-US" sz="1000" b="0" dirty="0" err="1">
                <a:solidFill>
                  <a:srgbClr val="000000"/>
                </a:solidFill>
              </a:rPr>
              <a:t>artmind_etcetera</a:t>
            </a:r>
            <a:r>
              <a:rPr lang="en-US" sz="1000" b="0" dirty="0">
                <a:solidFill>
                  <a:srgbClr val="000000"/>
                </a:solidFill>
              </a:rPr>
              <a:t>/6336693594</a:t>
            </a:r>
            <a:r>
              <a:rPr lang="en-US" sz="1000" b="0" dirty="0" smtClean="0">
                <a:solidFill>
                  <a:srgbClr val="000000"/>
                </a:solidFill>
              </a:rPr>
              <a:t>/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01080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Pre-</a:t>
            </a:r>
            <a:r>
              <a:rPr lang="en-US" dirty="0" smtClean="0"/>
              <a:t>requisites (I)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Competent Java programming</a:t>
            </a:r>
          </a:p>
          <a:p>
            <a:pPr lvl="1"/>
            <a:r>
              <a:rPr lang="en-US" dirty="0" smtClean="0"/>
              <a:t>But this course is </a:t>
            </a:r>
            <a:r>
              <a:rPr lang="en-US" i="1" dirty="0" smtClean="0"/>
              <a:t>not</a:t>
            </a:r>
            <a:r>
              <a:rPr lang="en-US" dirty="0" smtClean="0"/>
              <a:t> about programming</a:t>
            </a:r>
          </a:p>
          <a:p>
            <a:pPr lvl="1"/>
            <a:r>
              <a:rPr lang="en-US" dirty="0" smtClean="0"/>
              <a:t>Focus on “thinking at scale” and algorithm design</a:t>
            </a:r>
          </a:p>
          <a:p>
            <a:pPr lvl="1"/>
            <a:r>
              <a:rPr lang="en-US" dirty="0" smtClean="0"/>
              <a:t>You’re expected to pick up Hadoop with minimal help</a:t>
            </a:r>
          </a:p>
          <a:p>
            <a:r>
              <a:rPr lang="en-US" dirty="0" smtClean="0"/>
              <a:t>Be good at </a:t>
            </a:r>
            <a:r>
              <a:rPr lang="en-US" dirty="0" smtClean="0"/>
              <a:t>debugging</a:t>
            </a:r>
          </a:p>
          <a:p>
            <a:pPr lvl="1"/>
            <a:r>
              <a:rPr lang="en-US" dirty="0" smtClean="0"/>
              <a:t>Google it!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507788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9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this course about?</a:t>
            </a:r>
            <a:endParaRPr lang="en-US" dirty="0"/>
          </a:p>
        </p:txBody>
      </p:sp>
      <p:sp>
        <p:nvSpPr>
          <p:cNvPr id="8591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Computing on “big data”</a:t>
            </a:r>
          </a:p>
          <a:p>
            <a:r>
              <a:rPr lang="en-US" dirty="0" smtClean="0"/>
              <a:t>Focus on applications and algorithm design</a:t>
            </a:r>
          </a:p>
          <a:p>
            <a:r>
              <a:rPr lang="en-US" dirty="0" smtClean="0"/>
              <a:t>MapReduce… and beyond</a:t>
            </a:r>
          </a:p>
        </p:txBody>
      </p:sp>
    </p:spTree>
    <p:extLst>
      <p:ext uri="{BB962C8B-B14F-4D97-AF65-F5344CB8AC3E}">
        <p14:creationId xmlns:p14="http://schemas.microsoft.com/office/powerpoint/2010/main" val="982722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Course Pre-</a:t>
            </a:r>
            <a:r>
              <a:rPr lang="en-US" dirty="0" smtClean="0"/>
              <a:t>requisites (II)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</a:t>
            </a:r>
            <a:r>
              <a:rPr lang="en-US" dirty="0" smtClean="0"/>
              <a:t>knowledge of</a:t>
            </a:r>
          </a:p>
          <a:p>
            <a:pPr lvl="1"/>
            <a:r>
              <a:rPr lang="en-US" dirty="0" smtClean="0"/>
              <a:t>Probability and statistics, discrete math</a:t>
            </a:r>
          </a:p>
          <a:p>
            <a:pPr lvl="1"/>
            <a:r>
              <a:rPr lang="en-US" dirty="0" smtClean="0"/>
              <a:t>Computer architecture</a:t>
            </a:r>
          </a:p>
          <a:p>
            <a:r>
              <a:rPr lang="en-US" dirty="0" smtClean="0"/>
              <a:t>No previous experience necessary in</a:t>
            </a:r>
          </a:p>
          <a:p>
            <a:pPr lvl="1"/>
            <a:r>
              <a:rPr lang="en-US" dirty="0" smtClean="0"/>
              <a:t>MapReduce</a:t>
            </a:r>
          </a:p>
          <a:p>
            <a:pPr lvl="1"/>
            <a:r>
              <a:rPr lang="en-US" dirty="0" smtClean="0"/>
              <a:t>Parallel and distributed </a:t>
            </a:r>
            <a:r>
              <a:rPr lang="en-US" dirty="0" smtClean="0"/>
              <a:t>programming</a:t>
            </a:r>
          </a:p>
          <a:p>
            <a:r>
              <a:rPr lang="en-US" dirty="0" smtClean="0"/>
              <a:t>Curiosity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09182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will I actually learn Hadoop?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Next class session</a:t>
            </a:r>
          </a:p>
          <a:p>
            <a:r>
              <a:rPr lang="en-US" dirty="0" smtClean="0"/>
              <a:t>Hadoop: The Definitive Guide</a:t>
            </a:r>
          </a:p>
          <a:p>
            <a:r>
              <a:rPr lang="en-US" dirty="0" smtClean="0"/>
              <a:t>RTFM</a:t>
            </a:r>
          </a:p>
          <a:p>
            <a:r>
              <a:rPr lang="en-US" dirty="0" smtClean="0"/>
              <a:t>RTFC(!)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6257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course is not for you…</a:t>
            </a: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If you’re not genuinely interested in the topic</a:t>
            </a:r>
          </a:p>
          <a:p>
            <a:r>
              <a:rPr lang="en-US" dirty="0" smtClean="0"/>
              <a:t>If you can’t put in the time</a:t>
            </a:r>
          </a:p>
          <a:p>
            <a:r>
              <a:rPr lang="en-US" dirty="0" smtClean="0"/>
              <a:t>If you’re uncomfortable with uncertainty, unpredictability, etc. that comes with bleeding-edge software</a:t>
            </a:r>
          </a:p>
          <a:p>
            <a:endParaRPr lang="en-US" dirty="0" smtClean="0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995831" y="5943600"/>
            <a:ext cx="653856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Otherwise, this will be a rewarding and fun course!</a:t>
            </a:r>
          </a:p>
        </p:txBody>
      </p:sp>
    </p:spTree>
    <p:extLst>
      <p:ext uri="{BB962C8B-B14F-4D97-AF65-F5344CB8AC3E}">
        <p14:creationId xmlns:p14="http://schemas.microsoft.com/office/powerpoint/2010/main" val="32480720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Details, Details…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 sure you’re on the mailing list!</a:t>
            </a:r>
          </a:p>
          <a:p>
            <a:r>
              <a:rPr lang="en-US" dirty="0" smtClean="0"/>
              <a:t>Textbooks</a:t>
            </a:r>
          </a:p>
          <a:p>
            <a:r>
              <a:rPr lang="en-US" dirty="0" smtClean="0"/>
              <a:t>Components of the final grade:</a:t>
            </a:r>
          </a:p>
          <a:p>
            <a:pPr lvl="1"/>
            <a:r>
              <a:rPr lang="en-US" dirty="0" smtClean="0"/>
              <a:t>Assignments</a:t>
            </a:r>
          </a:p>
          <a:p>
            <a:pPr lvl="1"/>
            <a:r>
              <a:rPr lang="en-US" dirty="0" smtClean="0"/>
              <a:t>Midterm</a:t>
            </a:r>
          </a:p>
          <a:p>
            <a:pPr lvl="1"/>
            <a:r>
              <a:rPr lang="en-US" dirty="0" smtClean="0"/>
              <a:t>Final exam</a:t>
            </a:r>
          </a:p>
          <a:p>
            <a:pPr lvl="1"/>
            <a:r>
              <a:rPr lang="en-US" dirty="0" smtClean="0"/>
              <a:t>Final project</a:t>
            </a:r>
          </a:p>
          <a:p>
            <a:r>
              <a:rPr lang="en-US" dirty="0" smtClean="0"/>
              <a:t>I am unlikely to accept the following excuses:</a:t>
            </a:r>
          </a:p>
          <a:p>
            <a:pPr lvl="1"/>
            <a:r>
              <a:rPr lang="en-US" dirty="0" smtClean="0"/>
              <a:t>“Too busy”</a:t>
            </a:r>
          </a:p>
          <a:p>
            <a:pPr lvl="1"/>
            <a:r>
              <a:rPr lang="en-US" dirty="0" smtClean="0"/>
              <a:t>“It took longer than I thought it would take”</a:t>
            </a:r>
          </a:p>
          <a:p>
            <a:pPr lvl="1"/>
            <a:r>
              <a:rPr lang="en-US" dirty="0" smtClean="0"/>
              <a:t>“It was harder than I initially thought”</a:t>
            </a:r>
          </a:p>
          <a:p>
            <a:pPr lvl="1"/>
            <a:r>
              <a:rPr lang="en-US" dirty="0" smtClean="0"/>
              <a:t>“My dog ate my homework” and modern variants thereof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80396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Hadoop</a:t>
            </a:r>
            <a:r>
              <a:rPr lang="en-US" dirty="0" smtClean="0"/>
              <a:t> on your local machine</a:t>
            </a:r>
          </a:p>
          <a:p>
            <a:r>
              <a:rPr lang="en-US" dirty="0" smtClean="0"/>
              <a:t>Hadoop in a virtual machine on your local machine</a:t>
            </a:r>
          </a:p>
          <a:p>
            <a:r>
              <a:rPr lang="en-US" dirty="0" smtClean="0"/>
              <a:t>Hadoop on Amazon EC2</a:t>
            </a:r>
          </a:p>
        </p:txBody>
      </p:sp>
    </p:spTree>
    <p:extLst>
      <p:ext uri="{BB962C8B-B14F-4D97-AF65-F5344CB8AC3E}">
        <p14:creationId xmlns:p14="http://schemas.microsoft.com/office/powerpoint/2010/main" val="1380976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Be Prepared…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(The Scream)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93085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“Hadoop Zen”</a:t>
            </a:r>
            <a:endParaRPr lang="en-US" dirty="0" smtClean="0"/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This is </a:t>
            </a:r>
            <a:r>
              <a:rPr lang="en-US" dirty="0" smtClean="0"/>
              <a:t>bleeding-edge </a:t>
            </a:r>
            <a:r>
              <a:rPr lang="en-US" dirty="0" smtClean="0"/>
              <a:t>technology (= immature!</a:t>
            </a:r>
            <a:r>
              <a:rPr lang="en-US" dirty="0" smtClean="0"/>
              <a:t>)</a:t>
            </a:r>
          </a:p>
          <a:p>
            <a:pPr lvl="1" eaLnBrk="1" hangingPunct="1"/>
            <a:r>
              <a:rPr lang="en-US" dirty="0" smtClean="0"/>
              <a:t>We’ve come a long way since 2007, but still far to go…</a:t>
            </a:r>
            <a:endParaRPr lang="en-US" dirty="0" smtClean="0"/>
          </a:p>
          <a:p>
            <a:pPr lvl="1" eaLnBrk="1" hangingPunct="1"/>
            <a:r>
              <a:rPr lang="en-US" dirty="0" smtClean="0"/>
              <a:t>Bugs, undocumented </a:t>
            </a:r>
            <a:r>
              <a:rPr lang="en-US" dirty="0" smtClean="0"/>
              <a:t>“features”, </a:t>
            </a:r>
            <a:r>
              <a:rPr lang="en-US" dirty="0" smtClean="0"/>
              <a:t>inexplicable </a:t>
            </a:r>
            <a:r>
              <a:rPr lang="en-US" dirty="0" smtClean="0"/>
              <a:t>behavior, data </a:t>
            </a:r>
            <a:r>
              <a:rPr lang="en-US" dirty="0" smtClean="0"/>
              <a:t>loss(!)</a:t>
            </a:r>
          </a:p>
          <a:p>
            <a:pPr eaLnBrk="1" hangingPunct="1"/>
            <a:r>
              <a:rPr lang="en-US" dirty="0" smtClean="0"/>
              <a:t>Don’t get frustrated (take a deep breath)…</a:t>
            </a:r>
          </a:p>
          <a:p>
            <a:pPr lvl="1" eaLnBrk="1" hangingPunct="1"/>
            <a:r>
              <a:rPr lang="en-US" dirty="0" smtClean="0"/>
              <a:t>Those W$*#T@F! moments</a:t>
            </a:r>
          </a:p>
          <a:p>
            <a:pPr eaLnBrk="1" hangingPunct="1"/>
            <a:r>
              <a:rPr lang="en-US" dirty="0" smtClean="0"/>
              <a:t>Be patient… </a:t>
            </a:r>
          </a:p>
          <a:p>
            <a:pPr lvl="1" eaLnBrk="1" hangingPunct="1"/>
            <a:r>
              <a:rPr lang="en-US" dirty="0" smtClean="0"/>
              <a:t>We will inevitably encounter “situations” along the way</a:t>
            </a:r>
          </a:p>
          <a:p>
            <a:pPr eaLnBrk="1" hangingPunct="1"/>
            <a:r>
              <a:rPr lang="en-US" dirty="0" smtClean="0"/>
              <a:t>Be flexible…</a:t>
            </a:r>
          </a:p>
          <a:p>
            <a:pPr lvl="1" eaLnBrk="1" hangingPunct="1"/>
            <a:r>
              <a:rPr lang="en-US" dirty="0" smtClean="0"/>
              <a:t>We will have to be creative in workarounds</a:t>
            </a:r>
          </a:p>
          <a:p>
            <a:pPr eaLnBrk="1" hangingPunct="1"/>
            <a:r>
              <a:rPr lang="en-US" dirty="0" smtClean="0"/>
              <a:t>Be constructive…</a:t>
            </a:r>
          </a:p>
          <a:p>
            <a:pPr lvl="1" eaLnBrk="1" hangingPunct="1"/>
            <a:r>
              <a:rPr lang="en-US" dirty="0" smtClean="0"/>
              <a:t>Tell me how I can make everyone’s experience better</a:t>
            </a:r>
          </a:p>
        </p:txBody>
      </p:sp>
    </p:spTree>
    <p:extLst>
      <p:ext uri="{BB962C8B-B14F-4D97-AF65-F5344CB8AC3E}">
        <p14:creationId xmlns:p14="http://schemas.microsoft.com/office/powerpoint/2010/main" val="1432622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“Hadoop Zen”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15027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louds_over_Africa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38200" y="-76200"/>
            <a:ext cx="10439400" cy="6961572"/>
          </a:xfrm>
          <a:prstGeom prst="rect">
            <a:avLst/>
          </a:prstGeom>
        </p:spPr>
      </p:pic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0" y="6611938"/>
            <a:ext cx="2971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(Clouds)</a:t>
            </a:r>
            <a:endParaRPr lang="en-US" sz="1000" b="0" dirty="0"/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4114799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solidFill>
                  <a:schemeClr val="bg2"/>
                </a:solidFill>
                <a:latin typeface="Gill Sans"/>
                <a:cs typeface="Gill Sans"/>
              </a:rPr>
              <a:t>Interlude: Cloud Computing</a:t>
            </a:r>
            <a:endParaRPr lang="en-US" sz="32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902200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best thing since sliced bread?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Before clouds…</a:t>
            </a:r>
          </a:p>
          <a:p>
            <a:pPr lvl="1"/>
            <a:r>
              <a:rPr lang="en-US" dirty="0" smtClean="0"/>
              <a:t>Grids</a:t>
            </a:r>
          </a:p>
          <a:p>
            <a:pPr lvl="1"/>
            <a:r>
              <a:rPr lang="en-US" dirty="0" smtClean="0"/>
              <a:t>Connection machine</a:t>
            </a:r>
            <a:endParaRPr lang="en-US" dirty="0" smtClean="0"/>
          </a:p>
          <a:p>
            <a:pPr lvl="1"/>
            <a:r>
              <a:rPr lang="en-US" dirty="0" smtClean="0"/>
              <a:t>Vector supercomputers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Cloud computing means many different things:</a:t>
            </a:r>
          </a:p>
          <a:p>
            <a:pPr lvl="1"/>
            <a:r>
              <a:rPr lang="en-US" dirty="0" smtClean="0"/>
              <a:t>Big data</a:t>
            </a:r>
          </a:p>
          <a:p>
            <a:pPr lvl="1"/>
            <a:r>
              <a:rPr lang="en-US" dirty="0" smtClean="0"/>
              <a:t>Rebranding of web 2.0</a:t>
            </a:r>
          </a:p>
          <a:p>
            <a:pPr lvl="1"/>
            <a:r>
              <a:rPr lang="en-US" dirty="0" smtClean="0"/>
              <a:t>Utility computing</a:t>
            </a:r>
          </a:p>
          <a:p>
            <a:pPr lvl="1"/>
            <a:r>
              <a:rPr lang="en-US" dirty="0" smtClean="0"/>
              <a:t>Everything as a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126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ll_souls_from_new_college_lan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1"/>
            <a:ext cx="9144000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3200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(All Souls College, Oxford)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304800" y="5181600"/>
            <a:ext cx="80772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From the Ivory Tower…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pic>
        <p:nvPicPr>
          <p:cNvPr id="3" name="Picture 2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81000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9156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Rebranding of web 2.0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Rich, interactive web applications</a:t>
            </a:r>
          </a:p>
          <a:p>
            <a:pPr lvl="1"/>
            <a:r>
              <a:rPr lang="en-US" dirty="0" smtClean="0"/>
              <a:t>Clouds refer to the servers that run them</a:t>
            </a:r>
          </a:p>
          <a:p>
            <a:pPr lvl="1"/>
            <a:r>
              <a:rPr lang="en-US" dirty="0" smtClean="0"/>
              <a:t>AJAX as the de facto standard (for better or worse)</a:t>
            </a:r>
          </a:p>
          <a:p>
            <a:pPr lvl="1"/>
            <a:r>
              <a:rPr lang="en-US" dirty="0" smtClean="0"/>
              <a:t>Examples: </a:t>
            </a:r>
            <a:r>
              <a:rPr lang="en-US" dirty="0" err="1" smtClean="0"/>
              <a:t>Facebook</a:t>
            </a:r>
            <a:r>
              <a:rPr lang="en-US" dirty="0" smtClean="0"/>
              <a:t>, YouTube, Gmail, …</a:t>
            </a:r>
          </a:p>
          <a:p>
            <a:r>
              <a:rPr lang="en-US" dirty="0" smtClean="0"/>
              <a:t>“The network is the computer”: take two</a:t>
            </a:r>
          </a:p>
          <a:p>
            <a:pPr lvl="1"/>
            <a:r>
              <a:rPr lang="en-US" dirty="0" smtClean="0"/>
              <a:t>User data is stored “in the clouds”</a:t>
            </a:r>
          </a:p>
          <a:p>
            <a:pPr lvl="1"/>
            <a:r>
              <a:rPr lang="en-US" dirty="0" smtClean="0"/>
              <a:t>Rise of the </a:t>
            </a:r>
            <a:r>
              <a:rPr lang="en-US" dirty="0" err="1" smtClean="0"/>
              <a:t>netbook</a:t>
            </a:r>
            <a:r>
              <a:rPr lang="en-US" dirty="0" smtClean="0"/>
              <a:t>, </a:t>
            </a:r>
            <a:r>
              <a:rPr lang="en-US" dirty="0" err="1" smtClean="0"/>
              <a:t>smartphones</a:t>
            </a:r>
            <a:r>
              <a:rPr lang="en-US" dirty="0" smtClean="0"/>
              <a:t>, etc.</a:t>
            </a:r>
          </a:p>
          <a:p>
            <a:pPr lvl="1"/>
            <a:r>
              <a:rPr lang="en-US" dirty="0" smtClean="0"/>
              <a:t>Browser </a:t>
            </a:r>
            <a:r>
              <a:rPr lang="en-US" i="1" dirty="0" smtClean="0"/>
              <a:t>is</a:t>
            </a:r>
            <a:r>
              <a:rPr lang="en-US" dirty="0" smtClean="0"/>
              <a:t> the OS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806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Electrical_mete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657402"/>
            <a:ext cx="9143999" cy="8172804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(Electricity meter)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05531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homas_J_Watson_S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492043" y="4267200"/>
            <a:ext cx="2423357" cy="236982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Utility Computing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What?</a:t>
            </a:r>
          </a:p>
          <a:p>
            <a:pPr lvl="1"/>
            <a:r>
              <a:rPr lang="en-US" dirty="0" smtClean="0"/>
              <a:t>Computing resources as a metered service (“pay as you go”)</a:t>
            </a:r>
          </a:p>
          <a:p>
            <a:pPr lvl="1"/>
            <a:r>
              <a:rPr lang="en-US" dirty="0" smtClean="0"/>
              <a:t>Ability to dynamically provision virtual machines</a:t>
            </a:r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Cost: capital vs. operating expenses</a:t>
            </a:r>
          </a:p>
          <a:p>
            <a:pPr lvl="1"/>
            <a:r>
              <a:rPr lang="en-US" dirty="0" smtClean="0"/>
              <a:t>Scalability: “infinite” capacity</a:t>
            </a:r>
          </a:p>
          <a:p>
            <a:pPr lvl="1"/>
            <a:r>
              <a:rPr lang="en-US" dirty="0" smtClean="0"/>
              <a:t>Elasticity: scale up or down on demand</a:t>
            </a:r>
          </a:p>
          <a:p>
            <a:r>
              <a:rPr lang="en-US" dirty="0" smtClean="0"/>
              <a:t>Does it make sense?</a:t>
            </a:r>
          </a:p>
          <a:p>
            <a:pPr lvl="1"/>
            <a:r>
              <a:rPr lang="en-US" dirty="0" smtClean="0"/>
              <a:t>Benefits to cloud users</a:t>
            </a:r>
          </a:p>
          <a:p>
            <a:pPr lvl="1"/>
            <a:r>
              <a:rPr lang="en-US" dirty="0" smtClean="0"/>
              <a:t>Business case for cloud providers</a:t>
            </a:r>
          </a:p>
          <a:p>
            <a:pPr lvl="1"/>
            <a:endParaRPr lang="en-US" dirty="0"/>
          </a:p>
        </p:txBody>
      </p:sp>
      <p:sp>
        <p:nvSpPr>
          <p:cNvPr id="5" name="Rounded Rectangular Callout 4"/>
          <p:cNvSpPr>
            <a:spLocks noChangeArrowheads="1"/>
          </p:cNvSpPr>
          <p:nvPr/>
        </p:nvSpPr>
        <p:spPr bwMode="auto">
          <a:xfrm>
            <a:off x="3810000" y="5715000"/>
            <a:ext cx="2438400" cy="914400"/>
          </a:xfrm>
          <a:prstGeom prst="wedgeRoundRectCallout">
            <a:avLst>
              <a:gd name="adj1" fmla="val 85832"/>
              <a:gd name="adj2" fmla="val -50181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 think there is a world market for about five computers.</a:t>
            </a:r>
          </a:p>
        </p:txBody>
      </p:sp>
    </p:spTree>
    <p:extLst>
      <p:ext uri="{BB962C8B-B14F-4D97-AF65-F5344CB8AC3E}">
        <p14:creationId xmlns:p14="http://schemas.microsoft.com/office/powerpoint/2010/main" val="26092076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Enabling Technology: Virtualization</a:t>
            </a:r>
            <a:endParaRPr lang="en-US" dirty="0"/>
          </a:p>
        </p:txBody>
      </p:sp>
      <p:grpSp>
        <p:nvGrpSpPr>
          <p:cNvPr id="4" name="Group 22"/>
          <p:cNvGrpSpPr>
            <a:grpSpLocks/>
          </p:cNvGrpSpPr>
          <p:nvPr/>
        </p:nvGrpSpPr>
        <p:grpSpPr bwMode="auto">
          <a:xfrm>
            <a:off x="990600" y="2819400"/>
            <a:ext cx="2895600" cy="2000262"/>
            <a:chOff x="2057400" y="2209800"/>
            <a:chExt cx="2895600" cy="2000322"/>
          </a:xfrm>
        </p:grpSpPr>
        <p:sp>
          <p:nvSpPr>
            <p:cNvPr id="5" name="Rounded Rectangle 5"/>
            <p:cNvSpPr>
              <a:spLocks noChangeArrowheads="1"/>
            </p:cNvSpPr>
            <p:nvPr/>
          </p:nvSpPr>
          <p:spPr bwMode="auto">
            <a:xfrm>
              <a:off x="2057400" y="3276600"/>
              <a:ext cx="28956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Hardware</a:t>
              </a:r>
            </a:p>
          </p:txBody>
        </p:sp>
        <p:sp>
          <p:nvSpPr>
            <p:cNvPr id="6" name="Rounded Rectangle 6"/>
            <p:cNvSpPr>
              <a:spLocks noChangeArrowheads="1"/>
            </p:cNvSpPr>
            <p:nvPr/>
          </p:nvSpPr>
          <p:spPr bwMode="auto">
            <a:xfrm>
              <a:off x="2057400" y="2743200"/>
              <a:ext cx="28956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>
                  <a:solidFill>
                    <a:schemeClr val="bg2"/>
                  </a:solidFill>
                  <a:latin typeface="Gill Sans"/>
                  <a:cs typeface="Gill Sans"/>
                </a:rPr>
                <a:t>Operating System</a:t>
              </a:r>
            </a:p>
          </p:txBody>
        </p:sp>
        <p:sp>
          <p:nvSpPr>
            <p:cNvPr id="7" name="Rounded Rectangle 7"/>
            <p:cNvSpPr>
              <a:spLocks noChangeArrowheads="1"/>
            </p:cNvSpPr>
            <p:nvPr/>
          </p:nvSpPr>
          <p:spPr bwMode="auto">
            <a:xfrm>
              <a:off x="20574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App</a:t>
              </a:r>
            </a:p>
          </p:txBody>
        </p:sp>
        <p:sp>
          <p:nvSpPr>
            <p:cNvPr id="8" name="Rounded Rectangle 9"/>
            <p:cNvSpPr>
              <a:spLocks noChangeArrowheads="1"/>
            </p:cNvSpPr>
            <p:nvPr/>
          </p:nvSpPr>
          <p:spPr bwMode="auto">
            <a:xfrm>
              <a:off x="30480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>
                  <a:solidFill>
                    <a:schemeClr val="bg2"/>
                  </a:solidFill>
                  <a:latin typeface="Gill Sans"/>
                  <a:cs typeface="Gill Sans"/>
                </a:rPr>
                <a:t>App</a:t>
              </a:r>
            </a:p>
          </p:txBody>
        </p:sp>
        <p:sp>
          <p:nvSpPr>
            <p:cNvPr id="9" name="Rounded Rectangle 11"/>
            <p:cNvSpPr>
              <a:spLocks noChangeArrowheads="1"/>
            </p:cNvSpPr>
            <p:nvPr/>
          </p:nvSpPr>
          <p:spPr bwMode="auto">
            <a:xfrm>
              <a:off x="40386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>
                  <a:solidFill>
                    <a:schemeClr val="bg2"/>
                  </a:solidFill>
                  <a:latin typeface="Gill Sans"/>
                  <a:cs typeface="Gill Sans"/>
                </a:rPr>
                <a:t>App</a:t>
              </a:r>
            </a:p>
          </p:txBody>
        </p:sp>
        <p:sp>
          <p:nvSpPr>
            <p:cNvPr id="10" name="TextBox 20"/>
            <p:cNvSpPr txBox="1">
              <a:spLocks noChangeArrowheads="1"/>
            </p:cNvSpPr>
            <p:nvPr/>
          </p:nvSpPr>
          <p:spPr bwMode="auto">
            <a:xfrm>
              <a:off x="2514600" y="3810000"/>
              <a:ext cx="1981200" cy="40012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Traditional Stack</a:t>
              </a:r>
            </a:p>
          </p:txBody>
        </p:sp>
      </p:grpSp>
      <p:grpSp>
        <p:nvGrpSpPr>
          <p:cNvPr id="11" name="Group 23"/>
          <p:cNvGrpSpPr>
            <a:grpSpLocks/>
          </p:cNvGrpSpPr>
          <p:nvPr/>
        </p:nvGrpSpPr>
        <p:grpSpPr bwMode="auto">
          <a:xfrm>
            <a:off x="5029200" y="2286000"/>
            <a:ext cx="2895600" cy="2533659"/>
            <a:chOff x="5638800" y="1676400"/>
            <a:chExt cx="2895600" cy="2533719"/>
          </a:xfrm>
        </p:grpSpPr>
        <p:sp>
          <p:nvSpPr>
            <p:cNvPr id="12" name="Rounded Rectangle 12"/>
            <p:cNvSpPr>
              <a:spLocks noChangeArrowheads="1"/>
            </p:cNvSpPr>
            <p:nvPr/>
          </p:nvSpPr>
          <p:spPr bwMode="auto">
            <a:xfrm>
              <a:off x="5638800" y="3276600"/>
              <a:ext cx="28956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>
                  <a:solidFill>
                    <a:schemeClr val="bg2"/>
                  </a:solidFill>
                  <a:latin typeface="Gill Sans"/>
                  <a:cs typeface="Gill Sans"/>
                </a:rPr>
                <a:t>Hardware</a:t>
              </a:r>
            </a:p>
          </p:txBody>
        </p:sp>
        <p:sp>
          <p:nvSpPr>
            <p:cNvPr id="13" name="Rounded Rectangle 13"/>
            <p:cNvSpPr>
              <a:spLocks noChangeArrowheads="1"/>
            </p:cNvSpPr>
            <p:nvPr/>
          </p:nvSpPr>
          <p:spPr bwMode="auto">
            <a:xfrm>
              <a:off x="56388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>
                  <a:solidFill>
                    <a:schemeClr val="bg2"/>
                  </a:solidFill>
                  <a:latin typeface="Gill Sans"/>
                  <a:cs typeface="Gill Sans"/>
                </a:rPr>
                <a:t>OS</a:t>
              </a:r>
            </a:p>
          </p:txBody>
        </p:sp>
        <p:sp>
          <p:nvSpPr>
            <p:cNvPr id="14" name="Rounded Rectangle 14"/>
            <p:cNvSpPr>
              <a:spLocks noChangeArrowheads="1"/>
            </p:cNvSpPr>
            <p:nvPr/>
          </p:nvSpPr>
          <p:spPr bwMode="auto">
            <a:xfrm>
              <a:off x="5638800" y="16764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App</a:t>
              </a:r>
            </a:p>
          </p:txBody>
        </p:sp>
        <p:sp>
          <p:nvSpPr>
            <p:cNvPr id="15" name="Rounded Rectangle 15"/>
            <p:cNvSpPr>
              <a:spLocks noChangeArrowheads="1"/>
            </p:cNvSpPr>
            <p:nvPr/>
          </p:nvSpPr>
          <p:spPr bwMode="auto">
            <a:xfrm>
              <a:off x="6629400" y="16764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>
                  <a:solidFill>
                    <a:schemeClr val="bg2"/>
                  </a:solidFill>
                  <a:latin typeface="Gill Sans"/>
                  <a:cs typeface="Gill Sans"/>
                </a:rPr>
                <a:t>App</a:t>
              </a:r>
            </a:p>
          </p:txBody>
        </p:sp>
        <p:sp>
          <p:nvSpPr>
            <p:cNvPr id="16" name="Rounded Rectangle 16"/>
            <p:cNvSpPr>
              <a:spLocks noChangeArrowheads="1"/>
            </p:cNvSpPr>
            <p:nvPr/>
          </p:nvSpPr>
          <p:spPr bwMode="auto">
            <a:xfrm>
              <a:off x="7620000" y="16764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>
                  <a:solidFill>
                    <a:schemeClr val="bg2"/>
                  </a:solidFill>
                  <a:latin typeface="Gill Sans"/>
                  <a:cs typeface="Gill Sans"/>
                </a:rPr>
                <a:t>App</a:t>
              </a:r>
            </a:p>
          </p:txBody>
        </p:sp>
        <p:sp>
          <p:nvSpPr>
            <p:cNvPr id="17" name="Rounded Rectangle 17"/>
            <p:cNvSpPr>
              <a:spLocks noChangeArrowheads="1"/>
            </p:cNvSpPr>
            <p:nvPr/>
          </p:nvSpPr>
          <p:spPr bwMode="auto">
            <a:xfrm>
              <a:off x="5638800" y="2743200"/>
              <a:ext cx="28956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>
                  <a:solidFill>
                    <a:schemeClr val="bg2"/>
                  </a:solidFill>
                  <a:latin typeface="Gill Sans"/>
                  <a:cs typeface="Gill Sans"/>
                </a:rPr>
                <a:t>Hypervisor</a:t>
              </a:r>
            </a:p>
          </p:txBody>
        </p:sp>
        <p:sp>
          <p:nvSpPr>
            <p:cNvPr id="18" name="Rounded Rectangle 18"/>
            <p:cNvSpPr>
              <a:spLocks noChangeArrowheads="1"/>
            </p:cNvSpPr>
            <p:nvPr/>
          </p:nvSpPr>
          <p:spPr bwMode="auto">
            <a:xfrm>
              <a:off x="66294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>
                  <a:solidFill>
                    <a:schemeClr val="bg2"/>
                  </a:solidFill>
                  <a:latin typeface="Gill Sans"/>
                  <a:cs typeface="Gill Sans"/>
                </a:rPr>
                <a:t>OS</a:t>
              </a:r>
            </a:p>
          </p:txBody>
        </p:sp>
        <p:sp>
          <p:nvSpPr>
            <p:cNvPr id="19" name="Rounded Rectangle 19"/>
            <p:cNvSpPr>
              <a:spLocks noChangeArrowheads="1"/>
            </p:cNvSpPr>
            <p:nvPr/>
          </p:nvSpPr>
          <p:spPr bwMode="auto">
            <a:xfrm>
              <a:off x="7620000" y="2209800"/>
              <a:ext cx="914400" cy="457200"/>
            </a:xfrm>
            <a:prstGeom prst="roundRect">
              <a:avLst>
                <a:gd name="adj" fmla="val 16667"/>
              </a:avLst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>
                  <a:solidFill>
                    <a:schemeClr val="bg2"/>
                  </a:solidFill>
                  <a:latin typeface="Gill Sans"/>
                  <a:cs typeface="Gill Sans"/>
                </a:rPr>
                <a:t>OS</a:t>
              </a:r>
            </a:p>
          </p:txBody>
        </p:sp>
        <p:sp>
          <p:nvSpPr>
            <p:cNvPr id="20" name="TextBox 21"/>
            <p:cNvSpPr txBox="1">
              <a:spLocks noChangeArrowheads="1"/>
            </p:cNvSpPr>
            <p:nvPr/>
          </p:nvSpPr>
          <p:spPr bwMode="auto">
            <a:xfrm>
              <a:off x="5943601" y="3810000"/>
              <a:ext cx="2286000" cy="4001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2000" b="0" dirty="0">
                  <a:solidFill>
                    <a:schemeClr val="bg1"/>
                  </a:solidFill>
                  <a:latin typeface="Gill Sans"/>
                  <a:cs typeface="Gill Sans"/>
                </a:rPr>
                <a:t>Virtualized Stack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5574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Everything as a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Utility computing = Infrastructure as a Service (</a:t>
            </a:r>
            <a:r>
              <a:rPr lang="en-US" dirty="0" err="1" smtClean="0"/>
              <a:t>IaaS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Why buy machines when you can rent cycles?</a:t>
            </a:r>
          </a:p>
          <a:p>
            <a:pPr lvl="1"/>
            <a:r>
              <a:rPr lang="en-US" dirty="0" smtClean="0"/>
              <a:t>Examples: Amazon’s EC2, </a:t>
            </a:r>
            <a:r>
              <a:rPr lang="en-US" dirty="0" err="1" smtClean="0"/>
              <a:t>Rackspace</a:t>
            </a:r>
            <a:endParaRPr lang="en-US" dirty="0" smtClean="0"/>
          </a:p>
          <a:p>
            <a:r>
              <a:rPr lang="en-US" dirty="0" smtClean="0"/>
              <a:t>Platform as a Service (</a:t>
            </a:r>
            <a:r>
              <a:rPr lang="en-US" dirty="0" err="1" smtClean="0"/>
              <a:t>PaaS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Give me nice API and take care of the maintenance, upgrades, …</a:t>
            </a:r>
          </a:p>
          <a:p>
            <a:pPr lvl="1"/>
            <a:r>
              <a:rPr lang="en-US" dirty="0" smtClean="0"/>
              <a:t>Example: Google App Engine</a:t>
            </a:r>
          </a:p>
          <a:p>
            <a:r>
              <a:rPr lang="en-US" dirty="0" smtClean="0"/>
              <a:t>Software as a Service (</a:t>
            </a:r>
            <a:r>
              <a:rPr lang="en-US" dirty="0" err="1" smtClean="0"/>
              <a:t>SaaS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Just run it for me!</a:t>
            </a:r>
          </a:p>
          <a:p>
            <a:pPr lvl="1"/>
            <a:r>
              <a:rPr lang="en-US" dirty="0" smtClean="0"/>
              <a:t>Example: Gmail, </a:t>
            </a:r>
            <a:r>
              <a:rPr lang="en-US" dirty="0" err="1" smtClean="0"/>
              <a:t>Salesforce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839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Who cares?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Ready-made big data problems</a:t>
            </a:r>
          </a:p>
          <a:p>
            <a:pPr lvl="1"/>
            <a:r>
              <a:rPr lang="en-US" dirty="0" smtClean="0"/>
              <a:t>Social media, user-generated content = big data</a:t>
            </a:r>
          </a:p>
          <a:p>
            <a:pPr lvl="1"/>
            <a:r>
              <a:rPr lang="en-US" dirty="0" smtClean="0"/>
              <a:t>Examples: Facebook friend suggestions, Google ad placement</a:t>
            </a:r>
          </a:p>
          <a:p>
            <a:pPr lvl="1"/>
            <a:r>
              <a:rPr lang="en-US" dirty="0" smtClean="0"/>
              <a:t>Business intelligence: gather everything in a data warehouse and run analytics to generate insight</a:t>
            </a:r>
          </a:p>
          <a:p>
            <a:r>
              <a:rPr lang="en-US" dirty="0" smtClean="0"/>
              <a:t>Utility </a:t>
            </a:r>
            <a:r>
              <a:rPr lang="en-US" dirty="0" smtClean="0"/>
              <a:t>computing provides:</a:t>
            </a:r>
            <a:endParaRPr lang="en-US" dirty="0" smtClean="0"/>
          </a:p>
          <a:p>
            <a:pPr lvl="1"/>
            <a:r>
              <a:rPr lang="en-US" dirty="0" smtClean="0"/>
              <a:t>Ability to </a:t>
            </a:r>
            <a:r>
              <a:rPr lang="en-US" dirty="0"/>
              <a:t>p</a:t>
            </a:r>
            <a:r>
              <a:rPr lang="en-US" dirty="0" smtClean="0"/>
              <a:t>rovision </a:t>
            </a:r>
            <a:r>
              <a:rPr lang="en-US" dirty="0" smtClean="0"/>
              <a:t>Hadoop clusters on-demand in the cloud</a:t>
            </a:r>
          </a:p>
          <a:p>
            <a:pPr lvl="1"/>
            <a:r>
              <a:rPr lang="en-US" dirty="0"/>
              <a:t>l</a:t>
            </a:r>
            <a:r>
              <a:rPr lang="en-US" dirty="0" smtClean="0"/>
              <a:t>ower </a:t>
            </a:r>
            <a:r>
              <a:rPr lang="en-US" dirty="0" smtClean="0"/>
              <a:t>barrier to entry for tackling </a:t>
            </a:r>
            <a:r>
              <a:rPr lang="en-US" dirty="0" smtClean="0"/>
              <a:t>big data problems</a:t>
            </a:r>
            <a:endParaRPr lang="en-US" dirty="0" smtClean="0"/>
          </a:p>
          <a:p>
            <a:pPr lvl="1"/>
            <a:r>
              <a:rPr lang="en-US" dirty="0" smtClean="0"/>
              <a:t>Commoditization and democratization of </a:t>
            </a:r>
            <a:r>
              <a:rPr lang="en-US" dirty="0" smtClean="0"/>
              <a:t>big data</a:t>
            </a:r>
            <a:r>
              <a:rPr lang="en-US" dirty="0" smtClean="0"/>
              <a:t> </a:t>
            </a:r>
            <a:r>
              <a:rPr lang="en-US" dirty="0" smtClean="0"/>
              <a:t>capabilities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533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0" y="22860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dirty="0" smtClean="0">
                <a:solidFill>
                  <a:schemeClr val="tx1"/>
                </a:solidFill>
              </a:rPr>
              <a:t>Tackling Big Data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77743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ivid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52180" y="0"/>
            <a:ext cx="10281978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4953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</a:t>
            </a:r>
            <a:r>
              <a:rPr lang="pl-PL" sz="1000" b="0" dirty="0"/>
              <a:t>http://</a:t>
            </a:r>
            <a:r>
              <a:rPr lang="pl-PL" sz="1000" b="0" dirty="0" err="1"/>
              <a:t>www.flickr.com</a:t>
            </a:r>
            <a:r>
              <a:rPr lang="pl-PL" sz="1000" b="0" dirty="0"/>
              <a:t>/</a:t>
            </a:r>
            <a:r>
              <a:rPr lang="pl-PL" sz="1000" b="0" dirty="0" err="1"/>
              <a:t>photos</a:t>
            </a:r>
            <a:r>
              <a:rPr lang="pl-PL" sz="1000" b="0" dirty="0"/>
              <a:t>/22897666@N00/5711185410/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3688695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Divide and Conquer</a:t>
            </a: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2057400" y="1676400"/>
            <a:ext cx="3505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800" b="0" dirty="0">
                <a:solidFill>
                  <a:schemeClr val="bg2"/>
                </a:solidFill>
                <a:latin typeface="Gill Sans"/>
                <a:cs typeface="Gill Sans"/>
              </a:rPr>
              <a:t>“Work”</a:t>
            </a: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1447800" y="28194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sz="1800" b="0" i="1">
                <a:solidFill>
                  <a:schemeClr val="bg2"/>
                </a:solidFill>
                <a:latin typeface="Gill Sans"/>
                <a:cs typeface="Gill Sans"/>
              </a:rPr>
              <a:t>w</a:t>
            </a:r>
            <a:r>
              <a:rPr lang="en-US" sz="1800" b="0" i="1" baseline="-2500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cxnSp>
        <p:nvCxnSpPr>
          <p:cNvPr id="8" name="Straight Arrow Connector 7"/>
          <p:cNvCxnSpPr>
            <a:cxnSpLocks noChangeShapeType="1"/>
          </p:cNvCxnSpPr>
          <p:nvPr/>
        </p:nvCxnSpPr>
        <p:spPr bwMode="auto">
          <a:xfrm rot="5400000">
            <a:off x="3504407" y="2439194"/>
            <a:ext cx="609600" cy="1587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cxnSpLocks noChangeShapeType="1"/>
          </p:cNvCxnSpPr>
          <p:nvPr/>
        </p:nvCxnSpPr>
        <p:spPr bwMode="auto">
          <a:xfrm>
            <a:off x="4572000" y="21336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cxnSpLocks noChangeShapeType="1"/>
          </p:cNvCxnSpPr>
          <p:nvPr/>
        </p:nvCxnSpPr>
        <p:spPr bwMode="auto">
          <a:xfrm flipH="1">
            <a:off x="2286000" y="21336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3200400" y="28194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sz="1800" b="0" i="1">
                <a:solidFill>
                  <a:schemeClr val="bg2"/>
                </a:solidFill>
                <a:latin typeface="Gill Sans"/>
                <a:cs typeface="Gill Sans"/>
              </a:rPr>
              <a:t>w</a:t>
            </a:r>
            <a:r>
              <a:rPr lang="en-US" sz="1800" b="0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4876800" y="28194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sz="1800" b="0" i="1" dirty="0">
                <a:solidFill>
                  <a:schemeClr val="bg2"/>
                </a:solidFill>
                <a:latin typeface="Gill Sans"/>
                <a:cs typeface="Gill Sans"/>
              </a:rPr>
              <a:t>w</a:t>
            </a:r>
            <a:r>
              <a:rPr lang="en-US" sz="1800" b="0" i="1" baseline="-25000" dirty="0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447800" y="40386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sz="1800" b="0" i="1" dirty="0">
                <a:solidFill>
                  <a:schemeClr val="bg2"/>
                </a:solidFill>
                <a:latin typeface="Gill Sans"/>
                <a:cs typeface="Gill Sans"/>
              </a:rPr>
              <a:t>r</a:t>
            </a:r>
            <a:r>
              <a:rPr lang="en-US" sz="1800" b="0" i="1" baseline="-25000" dirty="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auto">
          <a:xfrm>
            <a:off x="3200400" y="40386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sz="1800" b="0" i="1">
                <a:solidFill>
                  <a:schemeClr val="bg2"/>
                </a:solidFill>
                <a:latin typeface="Gill Sans"/>
                <a:cs typeface="Gill Sans"/>
              </a:rPr>
              <a:t>r</a:t>
            </a:r>
            <a:r>
              <a:rPr lang="en-US" sz="1800" b="0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4876800" y="4038600"/>
            <a:ext cx="1219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tIns="0" anchor="ctr"/>
          <a:lstStyle/>
          <a:p>
            <a:pPr algn="ctr"/>
            <a:r>
              <a:rPr lang="en-US" sz="1800" b="0" i="1" dirty="0">
                <a:solidFill>
                  <a:schemeClr val="bg2"/>
                </a:solidFill>
                <a:latin typeface="Gill Sans"/>
                <a:cs typeface="Gill Sans"/>
              </a:rPr>
              <a:t>r</a:t>
            </a:r>
            <a:r>
              <a:rPr lang="en-US" sz="1800" b="0" i="1" baseline="-25000" dirty="0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cxnSp>
        <p:nvCxnSpPr>
          <p:cNvPr id="18" name="Straight Arrow Connector 17"/>
          <p:cNvCxnSpPr>
            <a:cxnSpLocks noChangeShapeType="1"/>
          </p:cNvCxnSpPr>
          <p:nvPr/>
        </p:nvCxnSpPr>
        <p:spPr bwMode="auto">
          <a:xfrm rot="5400000">
            <a:off x="3505994" y="3656806"/>
            <a:ext cx="609600" cy="1588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cxnSpLocks noChangeShapeType="1"/>
          </p:cNvCxnSpPr>
          <p:nvPr/>
        </p:nvCxnSpPr>
        <p:spPr bwMode="auto">
          <a:xfrm rot="5400000">
            <a:off x="5180807" y="3656806"/>
            <a:ext cx="609600" cy="1587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cxnSpLocks noChangeShapeType="1"/>
          </p:cNvCxnSpPr>
          <p:nvPr/>
        </p:nvCxnSpPr>
        <p:spPr bwMode="auto">
          <a:xfrm rot="5400000">
            <a:off x="1753394" y="3656806"/>
            <a:ext cx="609600" cy="1588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2057400" y="5334000"/>
            <a:ext cx="35052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800" b="0">
                <a:solidFill>
                  <a:schemeClr val="bg2"/>
                </a:solidFill>
                <a:latin typeface="Gill Sans"/>
                <a:cs typeface="Gill Sans"/>
              </a:rPr>
              <a:t>“Result”</a:t>
            </a:r>
          </a:p>
        </p:txBody>
      </p:sp>
      <p:cxnSp>
        <p:nvCxnSpPr>
          <p:cNvPr id="22" name="Straight Arrow Connector 21"/>
          <p:cNvCxnSpPr>
            <a:cxnSpLocks noChangeShapeType="1"/>
          </p:cNvCxnSpPr>
          <p:nvPr/>
        </p:nvCxnSpPr>
        <p:spPr bwMode="auto">
          <a:xfrm rot="5400000">
            <a:off x="3505994" y="4876006"/>
            <a:ext cx="609600" cy="1588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cxnSpLocks noChangeShapeType="1"/>
          </p:cNvCxnSpPr>
          <p:nvPr/>
        </p:nvCxnSpPr>
        <p:spPr bwMode="auto">
          <a:xfrm flipH="1">
            <a:off x="4572000" y="45720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cxnSpLocks noChangeShapeType="1"/>
          </p:cNvCxnSpPr>
          <p:nvPr/>
        </p:nvCxnSpPr>
        <p:spPr bwMode="auto">
          <a:xfrm>
            <a:off x="2286000" y="4572000"/>
            <a:ext cx="762000" cy="609600"/>
          </a:xfrm>
          <a:prstGeom prst="straightConnector1">
            <a:avLst/>
          </a:prstGeom>
          <a:ln w="15875">
            <a:headEnd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ounded Rectangle 28"/>
          <p:cNvSpPr>
            <a:spLocks noChangeArrowheads="1"/>
          </p:cNvSpPr>
          <p:nvPr/>
        </p:nvSpPr>
        <p:spPr bwMode="auto">
          <a:xfrm>
            <a:off x="1600200" y="3429000"/>
            <a:ext cx="914400" cy="381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0" name="Rounded Rectangle 29"/>
          <p:cNvSpPr>
            <a:spLocks noChangeArrowheads="1"/>
          </p:cNvSpPr>
          <p:nvPr/>
        </p:nvSpPr>
        <p:spPr bwMode="auto">
          <a:xfrm>
            <a:off x="3352800" y="3429000"/>
            <a:ext cx="914400" cy="381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1" name="Rounded Rectangle 30"/>
          <p:cNvSpPr>
            <a:spLocks noChangeArrowheads="1"/>
          </p:cNvSpPr>
          <p:nvPr/>
        </p:nvSpPr>
        <p:spPr bwMode="auto">
          <a:xfrm>
            <a:off x="5029200" y="3429000"/>
            <a:ext cx="914400" cy="381000"/>
          </a:xfrm>
          <a:prstGeom prst="roundRect">
            <a:avLst>
              <a:gd name="adj" fmla="val 16667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6148388" y="1752600"/>
            <a:ext cx="1444576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33" name="TextBox 32"/>
          <p:cNvSpPr txBox="1">
            <a:spLocks noChangeArrowheads="1"/>
          </p:cNvSpPr>
          <p:nvPr/>
        </p:nvSpPr>
        <p:spPr bwMode="auto">
          <a:xfrm>
            <a:off x="6096000" y="5176838"/>
            <a:ext cx="152364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Combine</a:t>
            </a:r>
          </a:p>
        </p:txBody>
      </p: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 rot="5400000">
            <a:off x="6414294" y="2704306"/>
            <a:ext cx="839788" cy="3175"/>
          </a:xfrm>
          <a:prstGeom prst="straightConnector1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med" len="med"/>
          </a:ln>
        </p:spPr>
      </p:cxnSp>
      <p:cxnSp>
        <p:nvCxnSpPr>
          <p:cNvPr id="38" name="Straight Arrow Connector 37"/>
          <p:cNvCxnSpPr>
            <a:cxnSpLocks noChangeShapeType="1"/>
          </p:cNvCxnSpPr>
          <p:nvPr/>
        </p:nvCxnSpPr>
        <p:spPr bwMode="auto">
          <a:xfrm rot="5400000">
            <a:off x="6415088" y="4760913"/>
            <a:ext cx="839787" cy="1587"/>
          </a:xfrm>
          <a:prstGeom prst="straightConnector1">
            <a:avLst/>
          </a:prstGeom>
          <a:noFill/>
          <a:ln w="19050" algn="ctr">
            <a:solidFill>
              <a:srgbClr val="FF0000"/>
            </a:solidFill>
            <a:round/>
            <a:headEnd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996885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21" grpId="0" animBg="1"/>
      <p:bldP spid="29" grpId="0" animBg="1"/>
      <p:bldP spid="30" grpId="0" animBg="1"/>
      <p:bldP spid="31" grpId="0" animBg="1"/>
      <p:bldP spid="32" grpId="0"/>
      <p:bldP spid="3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8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Parallelization Challenges</a:t>
            </a:r>
          </a:p>
        </p:txBody>
      </p:sp>
      <p:sp>
        <p:nvSpPr>
          <p:cNvPr id="41987" name="Rectangle 9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How do we assign work units to workers?</a:t>
            </a:r>
          </a:p>
          <a:p>
            <a:pPr eaLnBrk="1" hangingPunct="1"/>
            <a:r>
              <a:rPr lang="en-GB" dirty="0" smtClean="0"/>
              <a:t>What if we have more work units than workers?</a:t>
            </a:r>
          </a:p>
          <a:p>
            <a:pPr eaLnBrk="1" hangingPunct="1"/>
            <a:r>
              <a:rPr lang="en-GB" dirty="0" smtClean="0"/>
              <a:t>What if workers need to share partial results?</a:t>
            </a:r>
          </a:p>
          <a:p>
            <a:pPr eaLnBrk="1" hangingPunct="1"/>
            <a:r>
              <a:rPr lang="en-GB" dirty="0" smtClean="0"/>
              <a:t>How do we aggregate partial results?</a:t>
            </a:r>
          </a:p>
          <a:p>
            <a:pPr eaLnBrk="1" hangingPunct="1"/>
            <a:r>
              <a:rPr lang="en-GB" dirty="0" smtClean="0"/>
              <a:t>How do we know all the workers have finished?</a:t>
            </a:r>
          </a:p>
          <a:p>
            <a:pPr eaLnBrk="1" hangingPunct="1"/>
            <a:r>
              <a:rPr lang="en-GB" dirty="0" smtClean="0"/>
              <a:t>What if workers die?</a:t>
            </a:r>
          </a:p>
        </p:txBody>
      </p:sp>
      <p:sp>
        <p:nvSpPr>
          <p:cNvPr id="20484" name="Text Box 10"/>
          <p:cNvSpPr txBox="1">
            <a:spLocks noChangeArrowheads="1"/>
          </p:cNvSpPr>
          <p:nvPr/>
        </p:nvSpPr>
        <p:spPr bwMode="auto">
          <a:xfrm>
            <a:off x="1924770" y="5862935"/>
            <a:ext cx="683823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</a:t>
            </a: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the common theme of all of these problems?</a:t>
            </a:r>
          </a:p>
        </p:txBody>
      </p:sp>
    </p:spTree>
    <p:extLst>
      <p:ext uri="{BB962C8B-B14F-4D97-AF65-F5344CB8AC3E}">
        <p14:creationId xmlns:p14="http://schemas.microsoft.com/office/powerpoint/2010/main" val="1665267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48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iracobra_P39_Assembly_LOC_02902u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52400" y="-374441"/>
            <a:ext cx="9296399" cy="748419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(Factory)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381000" y="5600700"/>
            <a:ext cx="80772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200" kern="0" dirty="0" smtClean="0">
                <a:latin typeface="Gill Sans"/>
                <a:ea typeface="+mj-ea"/>
                <a:cs typeface="Gill Sans"/>
              </a:rPr>
              <a:t>… to building </a:t>
            </a:r>
            <a:r>
              <a:rPr lang="en-US" sz="3200" kern="0" dirty="0" err="1" smtClean="0">
                <a:latin typeface="Gill Sans"/>
                <a:ea typeface="+mj-ea"/>
                <a:cs typeface="Gill Sans"/>
              </a:rPr>
              <a:t>sh</a:t>
            </a:r>
            <a:r>
              <a:rPr lang="en-US" sz="3200" kern="0" dirty="0" smtClean="0">
                <a:latin typeface="Gill Sans"/>
                <a:ea typeface="+mj-ea"/>
                <a:cs typeface="Gill Sans"/>
              </a:rPr>
              <a:t>*t that works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0" y="4343400"/>
            <a:ext cx="1563076" cy="1269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687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Common Theme?</a:t>
            </a:r>
          </a:p>
        </p:txBody>
      </p:sp>
      <p:sp>
        <p:nvSpPr>
          <p:cNvPr id="43011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Parallelization problems arise from:</a:t>
            </a:r>
          </a:p>
          <a:p>
            <a:pPr lvl="1" eaLnBrk="1" hangingPunct="1"/>
            <a:r>
              <a:rPr lang="en-GB" dirty="0" smtClean="0"/>
              <a:t>Communication between workers (e.g., to exchange state)</a:t>
            </a:r>
          </a:p>
          <a:p>
            <a:pPr lvl="1" eaLnBrk="1" hangingPunct="1"/>
            <a:r>
              <a:rPr lang="en-GB" dirty="0" smtClean="0"/>
              <a:t>Access to shared resources (e.g., data)</a:t>
            </a:r>
          </a:p>
          <a:p>
            <a:pPr eaLnBrk="1" hangingPunct="1"/>
            <a:r>
              <a:rPr lang="en-GB" dirty="0" smtClean="0"/>
              <a:t>Thus, we need a synchronization mechanism</a:t>
            </a:r>
          </a:p>
          <a:p>
            <a:pPr lvl="1" eaLnBrk="1" hangingPunct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5408534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938" name="Picture 3" descr="deadlock.jp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9939" name="TextBox 4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r"/>
            <a:r>
              <a:rPr lang="en-US" sz="1000" b="0"/>
              <a:t>Source: Ricardo Guimarães Herrmann</a:t>
            </a:r>
          </a:p>
        </p:txBody>
      </p:sp>
    </p:spTree>
    <p:extLst>
      <p:ext uri="{BB962C8B-B14F-4D97-AF65-F5344CB8AC3E}">
        <p14:creationId xmlns:p14="http://schemas.microsoft.com/office/powerpoint/2010/main" val="13761264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smtClean="0"/>
              <a:t>Managing Multiple Workers</a:t>
            </a:r>
          </a:p>
        </p:txBody>
      </p:sp>
      <p:sp>
        <p:nvSpPr>
          <p:cNvPr id="44035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Difficult because</a:t>
            </a:r>
          </a:p>
          <a:p>
            <a:pPr lvl="1" eaLnBrk="1" hangingPunct="1"/>
            <a:r>
              <a:rPr lang="en-GB" dirty="0" smtClean="0"/>
              <a:t>We don’t know the order in which workers run</a:t>
            </a:r>
          </a:p>
          <a:p>
            <a:pPr lvl="1" eaLnBrk="1" hangingPunct="1"/>
            <a:r>
              <a:rPr lang="en-GB" dirty="0" smtClean="0"/>
              <a:t>We don’t know when workers interrupt each </a:t>
            </a:r>
            <a:r>
              <a:rPr lang="en-GB" dirty="0" smtClean="0"/>
              <a:t>other</a:t>
            </a:r>
          </a:p>
          <a:p>
            <a:pPr lvl="1" eaLnBrk="1" hangingPunct="1"/>
            <a:r>
              <a:rPr lang="en-GB" dirty="0" smtClean="0"/>
              <a:t>We don’t know when workers need to communicate partial results</a:t>
            </a:r>
            <a:endParaRPr lang="en-GB" dirty="0" smtClean="0"/>
          </a:p>
          <a:p>
            <a:pPr lvl="1" eaLnBrk="1" hangingPunct="1"/>
            <a:r>
              <a:rPr lang="en-GB" dirty="0" smtClean="0"/>
              <a:t>We don’t know the order in which workers access shared data</a:t>
            </a:r>
          </a:p>
          <a:p>
            <a:pPr eaLnBrk="1" hangingPunct="1"/>
            <a:r>
              <a:rPr lang="en-GB" dirty="0" smtClean="0"/>
              <a:t>Thus, we need:</a:t>
            </a:r>
          </a:p>
          <a:p>
            <a:pPr lvl="1" eaLnBrk="1" hangingPunct="1"/>
            <a:r>
              <a:rPr lang="en-GB" dirty="0" smtClean="0"/>
              <a:t>Semaphores (lock, unlock)</a:t>
            </a:r>
          </a:p>
          <a:p>
            <a:pPr lvl="1" eaLnBrk="1" hangingPunct="1"/>
            <a:r>
              <a:rPr lang="en-GB" dirty="0" smtClean="0"/>
              <a:t>Conditional variables (wait, notify, broadcast)</a:t>
            </a:r>
          </a:p>
          <a:p>
            <a:pPr lvl="1" eaLnBrk="1" hangingPunct="1"/>
            <a:r>
              <a:rPr lang="en-GB" dirty="0" smtClean="0"/>
              <a:t>Barriers</a:t>
            </a:r>
          </a:p>
          <a:p>
            <a:pPr eaLnBrk="1" hangingPunct="1"/>
            <a:r>
              <a:rPr lang="en-GB" dirty="0" smtClean="0"/>
              <a:t>Still, lots of problems:</a:t>
            </a:r>
          </a:p>
          <a:p>
            <a:pPr lvl="1" eaLnBrk="1" hangingPunct="1"/>
            <a:r>
              <a:rPr lang="en-GB" dirty="0" smtClean="0"/>
              <a:t>Deadlock, </a:t>
            </a:r>
            <a:r>
              <a:rPr lang="en-GB" dirty="0" err="1" smtClean="0"/>
              <a:t>livelock</a:t>
            </a:r>
            <a:r>
              <a:rPr lang="en-GB" dirty="0" smtClean="0"/>
              <a:t>, race conditions...</a:t>
            </a:r>
          </a:p>
          <a:p>
            <a:pPr lvl="1" eaLnBrk="1" hangingPunct="1"/>
            <a:r>
              <a:rPr lang="en-GB" dirty="0" smtClean="0"/>
              <a:t>Dining philosophers, sleeping barbers, cigarette smokers...</a:t>
            </a:r>
          </a:p>
          <a:p>
            <a:pPr eaLnBrk="1" hangingPunct="1"/>
            <a:r>
              <a:rPr lang="en-GB" dirty="0" smtClean="0"/>
              <a:t>Moral of the story: be careful!</a:t>
            </a:r>
          </a:p>
        </p:txBody>
      </p:sp>
    </p:spTree>
    <p:extLst>
      <p:ext uri="{BB962C8B-B14F-4D97-AF65-F5344CB8AC3E}">
        <p14:creationId xmlns:p14="http://schemas.microsoft.com/office/powerpoint/2010/main" val="909611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035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Programming models</a:t>
            </a:r>
          </a:p>
          <a:p>
            <a:pPr lvl="1"/>
            <a:r>
              <a:rPr lang="en-US" dirty="0" smtClean="0"/>
              <a:t>Shared memory (</a:t>
            </a:r>
            <a:r>
              <a:rPr lang="en-US" dirty="0" err="1" smtClean="0"/>
              <a:t>pthreads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Message passing (MPI)</a:t>
            </a:r>
          </a:p>
          <a:p>
            <a:r>
              <a:rPr lang="en-US" dirty="0" smtClean="0"/>
              <a:t>Design Patterns</a:t>
            </a:r>
          </a:p>
          <a:p>
            <a:pPr lvl="1"/>
            <a:r>
              <a:rPr lang="en-US" dirty="0" smtClean="0"/>
              <a:t>Master-slaves</a:t>
            </a:r>
          </a:p>
          <a:p>
            <a:pPr lvl="1"/>
            <a:r>
              <a:rPr lang="en-US" dirty="0" smtClean="0"/>
              <a:t>Producer-consumer flows</a:t>
            </a:r>
          </a:p>
          <a:p>
            <a:pPr lvl="1"/>
            <a:r>
              <a:rPr lang="en-US" dirty="0" smtClean="0"/>
              <a:t>Shared work queues</a:t>
            </a:r>
          </a:p>
          <a:p>
            <a:pPr lvl="1"/>
            <a:endParaRPr lang="en-US" dirty="0"/>
          </a:p>
        </p:txBody>
      </p:sp>
      <p:grpSp>
        <p:nvGrpSpPr>
          <p:cNvPr id="4" name="Group 41"/>
          <p:cNvGrpSpPr>
            <a:grpSpLocks/>
          </p:cNvGrpSpPr>
          <p:nvPr/>
        </p:nvGrpSpPr>
        <p:grpSpPr bwMode="auto">
          <a:xfrm>
            <a:off x="7134225" y="990600"/>
            <a:ext cx="1476375" cy="1630362"/>
            <a:chOff x="2667000" y="1524000"/>
            <a:chExt cx="2032346" cy="2243288"/>
          </a:xfrm>
        </p:grpSpPr>
        <p:cxnSp>
          <p:nvCxnSpPr>
            <p:cNvPr id="5" name="Straight Arrow Connector 4"/>
            <p:cNvCxnSpPr>
              <a:cxnSpLocks noChangeShapeType="1"/>
            </p:cNvCxnSpPr>
            <p:nvPr/>
          </p:nvCxnSpPr>
          <p:spPr bwMode="auto">
            <a:xfrm rot="5400000">
              <a:off x="2134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6" name="TextBox 9"/>
            <p:cNvSpPr txBox="1">
              <a:spLocks noChangeArrowheads="1"/>
            </p:cNvSpPr>
            <p:nvPr/>
          </p:nvSpPr>
          <p:spPr bwMode="auto">
            <a:xfrm>
              <a:off x="2682875" y="1524000"/>
              <a:ext cx="20164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Message Passing</a:t>
              </a:r>
            </a:p>
          </p:txBody>
        </p:sp>
        <p:sp>
          <p:nvSpPr>
            <p:cNvPr id="7" name="TextBox 10"/>
            <p:cNvSpPr txBox="1">
              <a:spLocks noChangeArrowheads="1"/>
            </p:cNvSpPr>
            <p:nvPr/>
          </p:nvSpPr>
          <p:spPr bwMode="auto">
            <a:xfrm>
              <a:off x="26670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1</a:t>
              </a:r>
            </a:p>
          </p:txBody>
        </p:sp>
        <p:cxnSp>
          <p:nvCxnSpPr>
            <p:cNvPr id="8" name="Straight Arrow Connector 11"/>
            <p:cNvCxnSpPr>
              <a:cxnSpLocks noChangeShapeType="1"/>
            </p:cNvCxnSpPr>
            <p:nvPr/>
          </p:nvCxnSpPr>
          <p:spPr bwMode="auto">
            <a:xfrm rot="5400000">
              <a:off x="2515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9" name="TextBox 12"/>
            <p:cNvSpPr txBox="1">
              <a:spLocks noChangeArrowheads="1"/>
            </p:cNvSpPr>
            <p:nvPr/>
          </p:nvSpPr>
          <p:spPr bwMode="auto">
            <a:xfrm>
              <a:off x="30480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2</a:t>
              </a:r>
            </a:p>
          </p:txBody>
        </p:sp>
        <p:cxnSp>
          <p:nvCxnSpPr>
            <p:cNvPr id="10" name="Straight Arrow Connector 13"/>
            <p:cNvCxnSpPr>
              <a:cxnSpLocks noChangeShapeType="1"/>
            </p:cNvCxnSpPr>
            <p:nvPr/>
          </p:nvCxnSpPr>
          <p:spPr bwMode="auto">
            <a:xfrm rot="5400000">
              <a:off x="2896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11" name="TextBox 14"/>
            <p:cNvSpPr txBox="1">
              <a:spLocks noChangeArrowheads="1"/>
            </p:cNvSpPr>
            <p:nvPr/>
          </p:nvSpPr>
          <p:spPr bwMode="auto">
            <a:xfrm>
              <a:off x="34290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3</a:t>
              </a:r>
            </a:p>
          </p:txBody>
        </p:sp>
        <p:cxnSp>
          <p:nvCxnSpPr>
            <p:cNvPr id="12" name="Straight Arrow Connector 15"/>
            <p:cNvCxnSpPr>
              <a:cxnSpLocks noChangeShapeType="1"/>
            </p:cNvCxnSpPr>
            <p:nvPr/>
          </p:nvCxnSpPr>
          <p:spPr bwMode="auto">
            <a:xfrm rot="5400000">
              <a:off x="3277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13" name="TextBox 16"/>
            <p:cNvSpPr txBox="1">
              <a:spLocks noChangeArrowheads="1"/>
            </p:cNvSpPr>
            <p:nvPr/>
          </p:nvSpPr>
          <p:spPr bwMode="auto">
            <a:xfrm>
              <a:off x="38100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4</a:t>
              </a:r>
            </a:p>
          </p:txBody>
        </p:sp>
        <p:cxnSp>
          <p:nvCxnSpPr>
            <p:cNvPr id="14" name="Straight Arrow Connector 17"/>
            <p:cNvCxnSpPr>
              <a:cxnSpLocks noChangeShapeType="1"/>
            </p:cNvCxnSpPr>
            <p:nvPr/>
          </p:nvCxnSpPr>
          <p:spPr bwMode="auto">
            <a:xfrm rot="5400000">
              <a:off x="36583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15" name="TextBox 18"/>
            <p:cNvSpPr txBox="1">
              <a:spLocks noChangeArrowheads="1"/>
            </p:cNvSpPr>
            <p:nvPr/>
          </p:nvSpPr>
          <p:spPr bwMode="auto">
            <a:xfrm>
              <a:off x="4191001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dirty="0">
                  <a:solidFill>
                    <a:srgbClr val="FF0000"/>
                  </a:solidFill>
                </a:rPr>
                <a:t>P</a:t>
              </a:r>
              <a:r>
                <a:rPr lang="en-US" sz="1200" baseline="-25000" dirty="0">
                  <a:solidFill>
                    <a:srgbClr val="FF0000"/>
                  </a:solidFill>
                </a:rPr>
                <a:t>5</a:t>
              </a:r>
            </a:p>
          </p:txBody>
        </p:sp>
        <p:cxnSp>
          <p:nvCxnSpPr>
            <p:cNvPr id="16" name="Straight Arrow Connector 43"/>
            <p:cNvCxnSpPr>
              <a:cxnSpLocks noChangeShapeType="1"/>
            </p:cNvCxnSpPr>
            <p:nvPr/>
          </p:nvCxnSpPr>
          <p:spPr bwMode="auto">
            <a:xfrm>
              <a:off x="2835275" y="19812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Straight Arrow Connector 48"/>
            <p:cNvCxnSpPr>
              <a:cxnSpLocks noChangeShapeType="1"/>
            </p:cNvCxnSpPr>
            <p:nvPr/>
          </p:nvCxnSpPr>
          <p:spPr bwMode="auto">
            <a:xfrm rot="10800000" flipV="1">
              <a:off x="3216275" y="2057400"/>
              <a:ext cx="1143000" cy="2286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58"/>
            <p:cNvCxnSpPr>
              <a:cxnSpLocks noChangeShapeType="1"/>
            </p:cNvCxnSpPr>
            <p:nvPr/>
          </p:nvCxnSpPr>
          <p:spPr bwMode="auto">
            <a:xfrm>
              <a:off x="3597275" y="23622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59"/>
            <p:cNvCxnSpPr>
              <a:cxnSpLocks noChangeShapeType="1"/>
            </p:cNvCxnSpPr>
            <p:nvPr/>
          </p:nvCxnSpPr>
          <p:spPr bwMode="auto">
            <a:xfrm flipH="1">
              <a:off x="3978275" y="25908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60"/>
            <p:cNvCxnSpPr>
              <a:cxnSpLocks noChangeShapeType="1"/>
            </p:cNvCxnSpPr>
            <p:nvPr/>
          </p:nvCxnSpPr>
          <p:spPr bwMode="auto">
            <a:xfrm rot="10800000" flipV="1">
              <a:off x="3597275" y="2819400"/>
              <a:ext cx="762000" cy="1524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Arrow Connector 62"/>
            <p:cNvCxnSpPr>
              <a:cxnSpLocks noChangeShapeType="1"/>
            </p:cNvCxnSpPr>
            <p:nvPr/>
          </p:nvCxnSpPr>
          <p:spPr bwMode="auto">
            <a:xfrm rot="10800000" flipH="1" flipV="1">
              <a:off x="2835275" y="2438400"/>
              <a:ext cx="762000" cy="1524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63"/>
            <p:cNvCxnSpPr>
              <a:cxnSpLocks noChangeShapeType="1"/>
            </p:cNvCxnSpPr>
            <p:nvPr/>
          </p:nvCxnSpPr>
          <p:spPr bwMode="auto">
            <a:xfrm flipH="1">
              <a:off x="2835275" y="2667000"/>
              <a:ext cx="381000" cy="762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64"/>
            <p:cNvCxnSpPr>
              <a:cxnSpLocks noChangeShapeType="1"/>
            </p:cNvCxnSpPr>
            <p:nvPr/>
          </p:nvCxnSpPr>
          <p:spPr bwMode="auto">
            <a:xfrm rot="10800000" flipH="1" flipV="1">
              <a:off x="2835275" y="2971800"/>
              <a:ext cx="762000" cy="152400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24" name="Group 42"/>
          <p:cNvGrpSpPr>
            <a:grpSpLocks/>
          </p:cNvGrpSpPr>
          <p:nvPr/>
        </p:nvGrpSpPr>
        <p:grpSpPr bwMode="auto">
          <a:xfrm>
            <a:off x="4800600" y="990600"/>
            <a:ext cx="2005012" cy="1630362"/>
            <a:chOff x="5181600" y="1524000"/>
            <a:chExt cx="2759075" cy="2243288"/>
          </a:xfrm>
        </p:grpSpPr>
        <p:cxnSp>
          <p:nvCxnSpPr>
            <p:cNvPr id="25" name="Straight Arrow Connector 30"/>
            <p:cNvCxnSpPr>
              <a:cxnSpLocks noChangeShapeType="1"/>
            </p:cNvCxnSpPr>
            <p:nvPr/>
          </p:nvCxnSpPr>
          <p:spPr bwMode="auto">
            <a:xfrm rot="5400000">
              <a:off x="4648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26" name="TextBox 31"/>
            <p:cNvSpPr txBox="1">
              <a:spLocks noChangeArrowheads="1"/>
            </p:cNvSpPr>
            <p:nvPr/>
          </p:nvSpPr>
          <p:spPr bwMode="auto">
            <a:xfrm>
              <a:off x="5273675" y="1524000"/>
              <a:ext cx="1840014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/>
                <a:t>Shared Memory</a:t>
              </a:r>
            </a:p>
          </p:txBody>
        </p:sp>
        <p:sp>
          <p:nvSpPr>
            <p:cNvPr id="27" name="TextBox 32"/>
            <p:cNvSpPr txBox="1">
              <a:spLocks noChangeArrowheads="1"/>
            </p:cNvSpPr>
            <p:nvPr/>
          </p:nvSpPr>
          <p:spPr bwMode="auto">
            <a:xfrm>
              <a:off x="51816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1</a:t>
              </a:r>
            </a:p>
          </p:txBody>
        </p:sp>
        <p:cxnSp>
          <p:nvCxnSpPr>
            <p:cNvPr id="28" name="Straight Arrow Connector 33"/>
            <p:cNvCxnSpPr>
              <a:cxnSpLocks noChangeShapeType="1"/>
            </p:cNvCxnSpPr>
            <p:nvPr/>
          </p:nvCxnSpPr>
          <p:spPr bwMode="auto">
            <a:xfrm rot="5400000">
              <a:off x="5029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29" name="TextBox 34"/>
            <p:cNvSpPr txBox="1">
              <a:spLocks noChangeArrowheads="1"/>
            </p:cNvSpPr>
            <p:nvPr/>
          </p:nvSpPr>
          <p:spPr bwMode="auto">
            <a:xfrm>
              <a:off x="55626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2</a:t>
              </a:r>
            </a:p>
          </p:txBody>
        </p:sp>
        <p:cxnSp>
          <p:nvCxnSpPr>
            <p:cNvPr id="30" name="Straight Arrow Connector 35"/>
            <p:cNvCxnSpPr>
              <a:cxnSpLocks noChangeShapeType="1"/>
            </p:cNvCxnSpPr>
            <p:nvPr/>
          </p:nvCxnSpPr>
          <p:spPr bwMode="auto">
            <a:xfrm rot="5400000">
              <a:off x="5410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31" name="TextBox 36"/>
            <p:cNvSpPr txBox="1">
              <a:spLocks noChangeArrowheads="1"/>
            </p:cNvSpPr>
            <p:nvPr/>
          </p:nvSpPr>
          <p:spPr bwMode="auto">
            <a:xfrm>
              <a:off x="5943601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3</a:t>
              </a:r>
            </a:p>
          </p:txBody>
        </p:sp>
        <p:cxnSp>
          <p:nvCxnSpPr>
            <p:cNvPr id="32" name="Straight Arrow Connector 37"/>
            <p:cNvCxnSpPr>
              <a:cxnSpLocks noChangeShapeType="1"/>
            </p:cNvCxnSpPr>
            <p:nvPr/>
          </p:nvCxnSpPr>
          <p:spPr bwMode="auto">
            <a:xfrm rot="5400000">
              <a:off x="5791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33" name="TextBox 38"/>
            <p:cNvSpPr txBox="1">
              <a:spLocks noChangeArrowheads="1"/>
            </p:cNvSpPr>
            <p:nvPr/>
          </p:nvSpPr>
          <p:spPr bwMode="auto">
            <a:xfrm>
              <a:off x="6324599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4</a:t>
              </a:r>
            </a:p>
          </p:txBody>
        </p:sp>
        <p:cxnSp>
          <p:nvCxnSpPr>
            <p:cNvPr id="34" name="Straight Arrow Connector 39"/>
            <p:cNvCxnSpPr>
              <a:cxnSpLocks noChangeShapeType="1"/>
            </p:cNvCxnSpPr>
            <p:nvPr/>
          </p:nvCxnSpPr>
          <p:spPr bwMode="auto">
            <a:xfrm rot="5400000">
              <a:off x="6172994" y="2661444"/>
              <a:ext cx="1447800" cy="1588"/>
            </a:xfrm>
            <a:prstGeom prst="straightConnector1">
              <a:avLst/>
            </a:prstGeom>
            <a:noFill/>
            <a:ln w="63500" cmpd="dbl" algn="ctr">
              <a:solidFill>
                <a:srgbClr val="FF0000"/>
              </a:solidFill>
              <a:round/>
              <a:headEnd/>
              <a:tailEnd type="triangle" w="sm" len="sm"/>
            </a:ln>
          </p:spPr>
        </p:cxnSp>
        <p:sp>
          <p:nvSpPr>
            <p:cNvPr id="35" name="TextBox 40"/>
            <p:cNvSpPr txBox="1">
              <a:spLocks noChangeArrowheads="1"/>
            </p:cNvSpPr>
            <p:nvPr/>
          </p:nvSpPr>
          <p:spPr bwMode="auto">
            <a:xfrm>
              <a:off x="6705600" y="3386139"/>
              <a:ext cx="47467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>
                  <a:solidFill>
                    <a:srgbClr val="FF0000"/>
                  </a:solidFill>
                </a:rPr>
                <a:t>P</a:t>
              </a:r>
              <a:r>
                <a:rPr lang="en-US" sz="1200" baseline="-25000">
                  <a:solidFill>
                    <a:srgbClr val="FF0000"/>
                  </a:solidFill>
                </a:rPr>
                <a:t>5</a:t>
              </a:r>
            </a:p>
          </p:txBody>
        </p:sp>
        <p:sp>
          <p:nvSpPr>
            <p:cNvPr id="36" name="Rectangle 41"/>
            <p:cNvSpPr>
              <a:spLocks noChangeArrowheads="1"/>
            </p:cNvSpPr>
            <p:nvPr/>
          </p:nvSpPr>
          <p:spPr bwMode="auto">
            <a:xfrm>
              <a:off x="7331075" y="1905000"/>
              <a:ext cx="609600" cy="1524000"/>
            </a:xfrm>
            <a:prstGeom prst="rect">
              <a:avLst/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cxnSp>
          <p:nvCxnSpPr>
            <p:cNvPr id="37" name="Straight Arrow Connector 65"/>
            <p:cNvCxnSpPr>
              <a:cxnSpLocks noChangeShapeType="1"/>
            </p:cNvCxnSpPr>
            <p:nvPr/>
          </p:nvCxnSpPr>
          <p:spPr bwMode="auto">
            <a:xfrm>
              <a:off x="5349875" y="2133600"/>
              <a:ext cx="1981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67"/>
            <p:cNvCxnSpPr>
              <a:cxnSpLocks noChangeShapeType="1"/>
            </p:cNvCxnSpPr>
            <p:nvPr/>
          </p:nvCxnSpPr>
          <p:spPr bwMode="auto">
            <a:xfrm>
              <a:off x="6111875" y="2286000"/>
              <a:ext cx="1219200" cy="1588"/>
            </a:xfrm>
            <a:prstGeom prst="straightConnector1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 type="triangle" w="med" len="med"/>
            </a:ln>
          </p:spPr>
        </p:cxnSp>
        <p:cxnSp>
          <p:nvCxnSpPr>
            <p:cNvPr id="39" name="Straight Arrow Connector 69"/>
            <p:cNvCxnSpPr>
              <a:cxnSpLocks noChangeShapeType="1"/>
            </p:cNvCxnSpPr>
            <p:nvPr/>
          </p:nvCxnSpPr>
          <p:spPr bwMode="auto">
            <a:xfrm rot="10800000">
              <a:off x="5730875" y="2438400"/>
              <a:ext cx="1600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71"/>
            <p:cNvCxnSpPr>
              <a:cxnSpLocks noChangeShapeType="1"/>
            </p:cNvCxnSpPr>
            <p:nvPr/>
          </p:nvCxnSpPr>
          <p:spPr bwMode="auto">
            <a:xfrm rot="10800000">
              <a:off x="6492875" y="2667000"/>
              <a:ext cx="838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74"/>
            <p:cNvCxnSpPr>
              <a:cxnSpLocks noChangeShapeType="1"/>
            </p:cNvCxnSpPr>
            <p:nvPr/>
          </p:nvCxnSpPr>
          <p:spPr bwMode="auto">
            <a:xfrm rot="10800000" flipH="1">
              <a:off x="6492875" y="2817813"/>
              <a:ext cx="838200" cy="1587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76"/>
            <p:cNvCxnSpPr>
              <a:cxnSpLocks noChangeShapeType="1"/>
            </p:cNvCxnSpPr>
            <p:nvPr/>
          </p:nvCxnSpPr>
          <p:spPr bwMode="auto">
            <a:xfrm flipH="1">
              <a:off x="5349875" y="2971800"/>
              <a:ext cx="1981200" cy="1588"/>
            </a:xfrm>
            <a:prstGeom prst="straightConnector1">
              <a:avLst/>
            </a:prstGeom>
            <a:ln>
              <a:headEnd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TextBox 77"/>
            <p:cNvSpPr txBox="1">
              <a:spLocks noChangeArrowheads="1"/>
            </p:cNvSpPr>
            <p:nvPr/>
          </p:nvSpPr>
          <p:spPr bwMode="auto">
            <a:xfrm rot="-5400000">
              <a:off x="6856413" y="2476425"/>
              <a:ext cx="1524001" cy="38114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sz="1200" dirty="0">
                  <a:solidFill>
                    <a:schemeClr val="bg2"/>
                  </a:solidFill>
                </a:rPr>
                <a:t>Memory</a:t>
              </a:r>
            </a:p>
          </p:txBody>
        </p:sp>
      </p:grpSp>
      <p:grpSp>
        <p:nvGrpSpPr>
          <p:cNvPr id="227" name="Group 226"/>
          <p:cNvGrpSpPr/>
          <p:nvPr/>
        </p:nvGrpSpPr>
        <p:grpSpPr>
          <a:xfrm>
            <a:off x="1271954" y="4419600"/>
            <a:ext cx="1471246" cy="1459672"/>
            <a:chOff x="1271954" y="4419600"/>
            <a:chExt cx="1471246" cy="1459672"/>
          </a:xfrm>
        </p:grpSpPr>
        <p:sp>
          <p:nvSpPr>
            <p:cNvPr id="59" name="AutoShape 4"/>
            <p:cNvSpPr>
              <a:spLocks noChangeArrowheads="1"/>
            </p:cNvSpPr>
            <p:nvPr/>
          </p:nvSpPr>
          <p:spPr bwMode="auto">
            <a:xfrm>
              <a:off x="1271954" y="53340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3" name="AutoShape 8"/>
            <p:cNvSpPr>
              <a:spLocks noChangeArrowheads="1"/>
            </p:cNvSpPr>
            <p:nvPr/>
          </p:nvSpPr>
          <p:spPr bwMode="auto">
            <a:xfrm>
              <a:off x="1828800" y="4648200"/>
              <a:ext cx="381000" cy="353786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6"/>
            </a:lnRef>
            <a:fillRef idx="3">
              <a:schemeClr val="accent6"/>
            </a:fillRef>
            <a:effectRef idx="3">
              <a:schemeClr val="accent6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Text Box 14"/>
            <p:cNvSpPr txBox="1">
              <a:spLocks noChangeArrowheads="1"/>
            </p:cNvSpPr>
            <p:nvPr/>
          </p:nvSpPr>
          <p:spPr bwMode="auto">
            <a:xfrm>
              <a:off x="1676400" y="4419600"/>
              <a:ext cx="6858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master</a:t>
              </a:r>
            </a:p>
          </p:txBody>
        </p:sp>
        <p:sp>
          <p:nvSpPr>
            <p:cNvPr id="134" name="AutoShape 4"/>
            <p:cNvSpPr>
              <a:spLocks noChangeArrowheads="1"/>
            </p:cNvSpPr>
            <p:nvPr/>
          </p:nvSpPr>
          <p:spPr bwMode="auto">
            <a:xfrm>
              <a:off x="1652954" y="53340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5" name="AutoShape 4"/>
            <p:cNvSpPr>
              <a:spLocks noChangeArrowheads="1"/>
            </p:cNvSpPr>
            <p:nvPr/>
          </p:nvSpPr>
          <p:spPr bwMode="auto">
            <a:xfrm>
              <a:off x="2033954" y="53340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36" name="AutoShape 4"/>
            <p:cNvSpPr>
              <a:spLocks noChangeArrowheads="1"/>
            </p:cNvSpPr>
            <p:nvPr/>
          </p:nvSpPr>
          <p:spPr bwMode="auto">
            <a:xfrm>
              <a:off x="2414954" y="53340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29" name="Straight Arrow Connector 128"/>
            <p:cNvCxnSpPr>
              <a:stCxn id="63" idx="2"/>
              <a:endCxn id="59" idx="0"/>
            </p:cNvCxnSpPr>
            <p:nvPr/>
          </p:nvCxnSpPr>
          <p:spPr bwMode="auto">
            <a:xfrm rot="5400000">
              <a:off x="1561682" y="4876382"/>
              <a:ext cx="332014" cy="583223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8" name="Straight Arrow Connector 137"/>
            <p:cNvCxnSpPr>
              <a:stCxn id="63" idx="2"/>
              <a:endCxn id="134" idx="0"/>
            </p:cNvCxnSpPr>
            <p:nvPr/>
          </p:nvCxnSpPr>
          <p:spPr bwMode="auto">
            <a:xfrm rot="5400000">
              <a:off x="1752182" y="5066882"/>
              <a:ext cx="332014" cy="202223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1" name="Straight Arrow Connector 140"/>
            <p:cNvCxnSpPr>
              <a:stCxn id="63" idx="2"/>
              <a:endCxn id="135" idx="0"/>
            </p:cNvCxnSpPr>
            <p:nvPr/>
          </p:nvCxnSpPr>
          <p:spPr bwMode="auto">
            <a:xfrm rot="16200000" flipH="1">
              <a:off x="1942681" y="5078604"/>
              <a:ext cx="332014" cy="178777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Straight Arrow Connector 143"/>
            <p:cNvCxnSpPr>
              <a:stCxn id="63" idx="2"/>
              <a:endCxn id="136" idx="0"/>
            </p:cNvCxnSpPr>
            <p:nvPr/>
          </p:nvCxnSpPr>
          <p:spPr bwMode="auto">
            <a:xfrm rot="16200000" flipH="1">
              <a:off x="2133181" y="4888104"/>
              <a:ext cx="332014" cy="559777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8" name="Text Box 14"/>
            <p:cNvSpPr txBox="1">
              <a:spLocks noChangeArrowheads="1"/>
            </p:cNvSpPr>
            <p:nvPr/>
          </p:nvSpPr>
          <p:spPr bwMode="auto">
            <a:xfrm>
              <a:off x="1676400" y="5638800"/>
              <a:ext cx="6858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slaves</a:t>
              </a:r>
            </a:p>
          </p:txBody>
        </p:sp>
      </p:grpSp>
      <p:grpSp>
        <p:nvGrpSpPr>
          <p:cNvPr id="229" name="Group 228"/>
          <p:cNvGrpSpPr/>
          <p:nvPr/>
        </p:nvGrpSpPr>
        <p:grpSpPr>
          <a:xfrm>
            <a:off x="3200400" y="4267200"/>
            <a:ext cx="2743200" cy="1916872"/>
            <a:chOff x="3276600" y="4267200"/>
            <a:chExt cx="2743200" cy="1916872"/>
          </a:xfrm>
        </p:grpSpPr>
        <p:sp>
          <p:nvSpPr>
            <p:cNvPr id="149" name="AutoShape 8"/>
            <p:cNvSpPr>
              <a:spLocks noChangeArrowheads="1"/>
            </p:cNvSpPr>
            <p:nvPr/>
          </p:nvSpPr>
          <p:spPr bwMode="auto">
            <a:xfrm>
              <a:off x="3686908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0" name="AutoShape 4"/>
            <p:cNvSpPr>
              <a:spLocks noChangeArrowheads="1"/>
            </p:cNvSpPr>
            <p:nvPr/>
          </p:nvSpPr>
          <p:spPr bwMode="auto">
            <a:xfrm>
              <a:off x="4296508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51" name="Straight Arrow Connector 150"/>
            <p:cNvCxnSpPr>
              <a:stCxn id="149" idx="3"/>
              <a:endCxn id="150" idx="1"/>
            </p:cNvCxnSpPr>
            <p:nvPr/>
          </p:nvCxnSpPr>
          <p:spPr bwMode="auto">
            <a:xfrm>
              <a:off x="4015154" y="4648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58" name="AutoShape 8"/>
            <p:cNvSpPr>
              <a:spLocks noChangeArrowheads="1"/>
            </p:cNvSpPr>
            <p:nvPr/>
          </p:nvSpPr>
          <p:spPr bwMode="auto">
            <a:xfrm>
              <a:off x="3686908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59" name="AutoShape 4"/>
            <p:cNvSpPr>
              <a:spLocks noChangeArrowheads="1"/>
            </p:cNvSpPr>
            <p:nvPr/>
          </p:nvSpPr>
          <p:spPr bwMode="auto">
            <a:xfrm>
              <a:off x="4296508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60" name="Straight Arrow Connector 159"/>
            <p:cNvCxnSpPr>
              <a:stCxn id="158" idx="3"/>
              <a:endCxn id="159" idx="1"/>
            </p:cNvCxnSpPr>
            <p:nvPr/>
          </p:nvCxnSpPr>
          <p:spPr bwMode="auto">
            <a:xfrm>
              <a:off x="4015154" y="5029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1" name="AutoShape 8"/>
            <p:cNvSpPr>
              <a:spLocks noChangeArrowheads="1"/>
            </p:cNvSpPr>
            <p:nvPr/>
          </p:nvSpPr>
          <p:spPr bwMode="auto">
            <a:xfrm>
              <a:off x="3686908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2" name="AutoShape 4"/>
            <p:cNvSpPr>
              <a:spLocks noChangeArrowheads="1"/>
            </p:cNvSpPr>
            <p:nvPr/>
          </p:nvSpPr>
          <p:spPr bwMode="auto">
            <a:xfrm>
              <a:off x="4296508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63" name="Straight Arrow Connector 162"/>
            <p:cNvCxnSpPr>
              <a:stCxn id="161" idx="3"/>
              <a:endCxn id="162" idx="1"/>
            </p:cNvCxnSpPr>
            <p:nvPr/>
          </p:nvCxnSpPr>
          <p:spPr bwMode="auto">
            <a:xfrm>
              <a:off x="4015154" y="5410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4" name="AutoShape 8"/>
            <p:cNvSpPr>
              <a:spLocks noChangeArrowheads="1"/>
            </p:cNvSpPr>
            <p:nvPr/>
          </p:nvSpPr>
          <p:spPr bwMode="auto">
            <a:xfrm>
              <a:off x="3686908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5" name="AutoShape 4"/>
            <p:cNvSpPr>
              <a:spLocks noChangeArrowheads="1"/>
            </p:cNvSpPr>
            <p:nvPr/>
          </p:nvSpPr>
          <p:spPr bwMode="auto">
            <a:xfrm>
              <a:off x="4296508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66" name="Straight Arrow Connector 165"/>
            <p:cNvCxnSpPr>
              <a:stCxn id="164" idx="3"/>
              <a:endCxn id="165" idx="1"/>
            </p:cNvCxnSpPr>
            <p:nvPr/>
          </p:nvCxnSpPr>
          <p:spPr bwMode="auto">
            <a:xfrm>
              <a:off x="4015154" y="5791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67" name="AutoShape 8"/>
            <p:cNvSpPr>
              <a:spLocks noChangeArrowheads="1"/>
            </p:cNvSpPr>
            <p:nvPr/>
          </p:nvSpPr>
          <p:spPr bwMode="auto">
            <a:xfrm>
              <a:off x="4624754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68" name="AutoShape 4"/>
            <p:cNvSpPr>
              <a:spLocks noChangeArrowheads="1"/>
            </p:cNvSpPr>
            <p:nvPr/>
          </p:nvSpPr>
          <p:spPr bwMode="auto">
            <a:xfrm>
              <a:off x="5234354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69" name="Straight Arrow Connector 168"/>
            <p:cNvCxnSpPr>
              <a:stCxn id="167" idx="3"/>
              <a:endCxn id="168" idx="1"/>
            </p:cNvCxnSpPr>
            <p:nvPr/>
          </p:nvCxnSpPr>
          <p:spPr bwMode="auto">
            <a:xfrm>
              <a:off x="4953000" y="4648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0" name="AutoShape 8"/>
            <p:cNvSpPr>
              <a:spLocks noChangeArrowheads="1"/>
            </p:cNvSpPr>
            <p:nvPr/>
          </p:nvSpPr>
          <p:spPr bwMode="auto">
            <a:xfrm>
              <a:off x="4624754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1" name="AutoShape 4"/>
            <p:cNvSpPr>
              <a:spLocks noChangeArrowheads="1"/>
            </p:cNvSpPr>
            <p:nvPr/>
          </p:nvSpPr>
          <p:spPr bwMode="auto">
            <a:xfrm>
              <a:off x="5234354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72" name="Straight Arrow Connector 171"/>
            <p:cNvCxnSpPr>
              <a:stCxn id="170" idx="3"/>
              <a:endCxn id="171" idx="1"/>
            </p:cNvCxnSpPr>
            <p:nvPr/>
          </p:nvCxnSpPr>
          <p:spPr bwMode="auto">
            <a:xfrm>
              <a:off x="4953000" y="5029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3" name="AutoShape 8"/>
            <p:cNvSpPr>
              <a:spLocks noChangeArrowheads="1"/>
            </p:cNvSpPr>
            <p:nvPr/>
          </p:nvSpPr>
          <p:spPr bwMode="auto">
            <a:xfrm>
              <a:off x="4624754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4" name="AutoShape 4"/>
            <p:cNvSpPr>
              <a:spLocks noChangeArrowheads="1"/>
            </p:cNvSpPr>
            <p:nvPr/>
          </p:nvSpPr>
          <p:spPr bwMode="auto">
            <a:xfrm>
              <a:off x="5234354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75" name="Straight Arrow Connector 174"/>
            <p:cNvCxnSpPr>
              <a:stCxn id="173" idx="3"/>
              <a:endCxn id="174" idx="1"/>
            </p:cNvCxnSpPr>
            <p:nvPr/>
          </p:nvCxnSpPr>
          <p:spPr bwMode="auto">
            <a:xfrm>
              <a:off x="4953000" y="5410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6" name="AutoShape 8"/>
            <p:cNvSpPr>
              <a:spLocks noChangeArrowheads="1"/>
            </p:cNvSpPr>
            <p:nvPr/>
          </p:nvSpPr>
          <p:spPr bwMode="auto">
            <a:xfrm>
              <a:off x="4624754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77" name="AutoShape 4"/>
            <p:cNvSpPr>
              <a:spLocks noChangeArrowheads="1"/>
            </p:cNvSpPr>
            <p:nvPr/>
          </p:nvSpPr>
          <p:spPr bwMode="auto">
            <a:xfrm>
              <a:off x="5234354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78" name="Straight Arrow Connector 177"/>
            <p:cNvCxnSpPr>
              <a:stCxn id="176" idx="3"/>
              <a:endCxn id="177" idx="1"/>
            </p:cNvCxnSpPr>
            <p:nvPr/>
          </p:nvCxnSpPr>
          <p:spPr bwMode="auto">
            <a:xfrm>
              <a:off x="4953000" y="5791200"/>
              <a:ext cx="281354" cy="1588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79" name="Text Box 14"/>
            <p:cNvSpPr txBox="1">
              <a:spLocks noChangeArrowheads="1"/>
            </p:cNvSpPr>
            <p:nvPr/>
          </p:nvSpPr>
          <p:spPr bwMode="auto">
            <a:xfrm>
              <a:off x="3276600" y="4267200"/>
              <a:ext cx="9144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producer</a:t>
              </a:r>
            </a:p>
          </p:txBody>
        </p:sp>
        <p:sp>
          <p:nvSpPr>
            <p:cNvPr id="180" name="Text Box 14"/>
            <p:cNvSpPr txBox="1">
              <a:spLocks noChangeArrowheads="1"/>
            </p:cNvSpPr>
            <p:nvPr/>
          </p:nvSpPr>
          <p:spPr bwMode="auto">
            <a:xfrm>
              <a:off x="3962400" y="4267200"/>
              <a:ext cx="9906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consumer</a:t>
              </a:r>
            </a:p>
          </p:txBody>
        </p:sp>
        <p:sp>
          <p:nvSpPr>
            <p:cNvPr id="181" name="Text Box 14"/>
            <p:cNvSpPr txBox="1">
              <a:spLocks noChangeArrowheads="1"/>
            </p:cNvSpPr>
            <p:nvPr/>
          </p:nvSpPr>
          <p:spPr bwMode="auto">
            <a:xfrm>
              <a:off x="4343400" y="5943600"/>
              <a:ext cx="9144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producer</a:t>
              </a:r>
            </a:p>
          </p:txBody>
        </p:sp>
        <p:sp>
          <p:nvSpPr>
            <p:cNvPr id="182" name="Text Box 14"/>
            <p:cNvSpPr txBox="1">
              <a:spLocks noChangeArrowheads="1"/>
            </p:cNvSpPr>
            <p:nvPr/>
          </p:nvSpPr>
          <p:spPr bwMode="auto">
            <a:xfrm>
              <a:off x="5029200" y="5943600"/>
              <a:ext cx="9906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kumimoji="0" lang="en-GB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consumer</a:t>
              </a:r>
            </a:p>
          </p:txBody>
        </p:sp>
      </p:grpSp>
      <p:grpSp>
        <p:nvGrpSpPr>
          <p:cNvPr id="230" name="Group 229"/>
          <p:cNvGrpSpPr/>
          <p:nvPr/>
        </p:nvGrpSpPr>
        <p:grpSpPr>
          <a:xfrm>
            <a:off x="6248400" y="4495800"/>
            <a:ext cx="2133600" cy="1447800"/>
            <a:chOff x="6248400" y="4495800"/>
            <a:chExt cx="2133600" cy="1447800"/>
          </a:xfrm>
        </p:grpSpPr>
        <p:sp>
          <p:nvSpPr>
            <p:cNvPr id="184" name="AutoShape 4"/>
            <p:cNvSpPr>
              <a:spLocks noChangeArrowheads="1"/>
            </p:cNvSpPr>
            <p:nvPr/>
          </p:nvSpPr>
          <p:spPr bwMode="auto">
            <a:xfrm>
              <a:off x="8053754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6" name="AutoShape 4"/>
            <p:cNvSpPr>
              <a:spLocks noChangeArrowheads="1"/>
            </p:cNvSpPr>
            <p:nvPr/>
          </p:nvSpPr>
          <p:spPr bwMode="auto">
            <a:xfrm>
              <a:off x="8053754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8" name="AutoShape 4"/>
            <p:cNvSpPr>
              <a:spLocks noChangeArrowheads="1"/>
            </p:cNvSpPr>
            <p:nvPr/>
          </p:nvSpPr>
          <p:spPr bwMode="auto">
            <a:xfrm>
              <a:off x="8053754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0" name="AutoShape 4"/>
            <p:cNvSpPr>
              <a:spLocks noChangeArrowheads="1"/>
            </p:cNvSpPr>
            <p:nvPr/>
          </p:nvSpPr>
          <p:spPr bwMode="auto">
            <a:xfrm>
              <a:off x="8053754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4"/>
            </a:lnRef>
            <a:fillRef idx="3">
              <a:schemeClr val="accent4"/>
            </a:fillRef>
            <a:effectRef idx="3">
              <a:schemeClr val="accent4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1" name="AutoShape 4"/>
            <p:cNvSpPr>
              <a:spLocks noChangeArrowheads="1"/>
            </p:cNvSpPr>
            <p:nvPr/>
          </p:nvSpPr>
          <p:spPr bwMode="auto">
            <a:xfrm>
              <a:off x="6910754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2" name="AutoShape 4"/>
            <p:cNvSpPr>
              <a:spLocks noChangeArrowheads="1"/>
            </p:cNvSpPr>
            <p:nvPr/>
          </p:nvSpPr>
          <p:spPr bwMode="auto">
            <a:xfrm>
              <a:off x="7086600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3" name="AutoShape 4"/>
            <p:cNvSpPr>
              <a:spLocks noChangeArrowheads="1"/>
            </p:cNvSpPr>
            <p:nvPr/>
          </p:nvSpPr>
          <p:spPr bwMode="auto">
            <a:xfrm>
              <a:off x="7239000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4" name="AutoShape 4"/>
            <p:cNvSpPr>
              <a:spLocks noChangeArrowheads="1"/>
            </p:cNvSpPr>
            <p:nvPr/>
          </p:nvSpPr>
          <p:spPr bwMode="auto">
            <a:xfrm>
              <a:off x="7391400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95" name="AutoShape 4"/>
            <p:cNvSpPr>
              <a:spLocks noChangeArrowheads="1"/>
            </p:cNvSpPr>
            <p:nvPr/>
          </p:nvSpPr>
          <p:spPr bwMode="auto">
            <a:xfrm>
              <a:off x="7543800" y="5105400"/>
              <a:ext cx="175846" cy="2286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196" name="Straight Arrow Connector 195"/>
            <p:cNvCxnSpPr>
              <a:stCxn id="183" idx="3"/>
              <a:endCxn id="191" idx="1"/>
            </p:cNvCxnSpPr>
            <p:nvPr/>
          </p:nvCxnSpPr>
          <p:spPr bwMode="auto">
            <a:xfrm>
              <a:off x="6576646" y="4648200"/>
              <a:ext cx="334108" cy="571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>
              <a:stCxn id="189" idx="3"/>
              <a:endCxn id="191" idx="1"/>
            </p:cNvCxnSpPr>
            <p:nvPr/>
          </p:nvCxnSpPr>
          <p:spPr bwMode="auto">
            <a:xfrm flipV="1">
              <a:off x="6576646" y="5219700"/>
              <a:ext cx="334108" cy="571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2" name="Straight Arrow Connector 201"/>
            <p:cNvCxnSpPr>
              <a:stCxn id="185" idx="3"/>
              <a:endCxn id="191" idx="1"/>
            </p:cNvCxnSpPr>
            <p:nvPr/>
          </p:nvCxnSpPr>
          <p:spPr bwMode="auto">
            <a:xfrm>
              <a:off x="6576646" y="5029200"/>
              <a:ext cx="334108" cy="190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5" name="Straight Arrow Connector 204"/>
            <p:cNvCxnSpPr>
              <a:endCxn id="191" idx="1"/>
            </p:cNvCxnSpPr>
            <p:nvPr/>
          </p:nvCxnSpPr>
          <p:spPr bwMode="auto">
            <a:xfrm flipV="1">
              <a:off x="6553200" y="5219700"/>
              <a:ext cx="357554" cy="190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83" name="AutoShape 8"/>
            <p:cNvSpPr>
              <a:spLocks noChangeArrowheads="1"/>
            </p:cNvSpPr>
            <p:nvPr/>
          </p:nvSpPr>
          <p:spPr bwMode="auto">
            <a:xfrm>
              <a:off x="6248400" y="4495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5" name="AutoShape 8"/>
            <p:cNvSpPr>
              <a:spLocks noChangeArrowheads="1"/>
            </p:cNvSpPr>
            <p:nvPr/>
          </p:nvSpPr>
          <p:spPr bwMode="auto">
            <a:xfrm>
              <a:off x="6248400" y="4876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7" name="AutoShape 8"/>
            <p:cNvSpPr>
              <a:spLocks noChangeArrowheads="1"/>
            </p:cNvSpPr>
            <p:nvPr/>
          </p:nvSpPr>
          <p:spPr bwMode="auto">
            <a:xfrm>
              <a:off x="6248400" y="5257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189" name="AutoShape 8"/>
            <p:cNvSpPr>
              <a:spLocks noChangeArrowheads="1"/>
            </p:cNvSpPr>
            <p:nvPr/>
          </p:nvSpPr>
          <p:spPr bwMode="auto">
            <a:xfrm>
              <a:off x="6248400" y="5638800"/>
              <a:ext cx="328246" cy="304800"/>
            </a:xfrm>
            <a:prstGeom prst="roundRect">
              <a:avLst>
                <a:gd name="adj" fmla="val 319"/>
              </a:avLst>
            </a:prstGeom>
            <a:ln>
              <a:headEnd/>
              <a:tailEnd/>
            </a:ln>
          </p:spPr>
          <p:style>
            <a:lnRef idx="0">
              <a:schemeClr val="accent3"/>
            </a:lnRef>
            <a:fillRef idx="3">
              <a:schemeClr val="accent3"/>
            </a:fillRef>
            <a:effectRef idx="3">
              <a:schemeClr val="accent3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cxnSp>
          <p:nvCxnSpPr>
            <p:cNvPr id="214" name="Straight Arrow Connector 213"/>
            <p:cNvCxnSpPr>
              <a:stCxn id="195" idx="3"/>
              <a:endCxn id="184" idx="1"/>
            </p:cNvCxnSpPr>
            <p:nvPr/>
          </p:nvCxnSpPr>
          <p:spPr bwMode="auto">
            <a:xfrm flipV="1">
              <a:off x="7719646" y="4648200"/>
              <a:ext cx="334108" cy="571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17" name="Straight Arrow Connector 216"/>
            <p:cNvCxnSpPr>
              <a:stCxn id="195" idx="3"/>
              <a:endCxn id="186" idx="1"/>
            </p:cNvCxnSpPr>
            <p:nvPr/>
          </p:nvCxnSpPr>
          <p:spPr bwMode="auto">
            <a:xfrm flipV="1">
              <a:off x="7719646" y="5029200"/>
              <a:ext cx="334108" cy="190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0" name="Straight Arrow Connector 219"/>
            <p:cNvCxnSpPr>
              <a:stCxn id="195" idx="3"/>
              <a:endCxn id="188" idx="1"/>
            </p:cNvCxnSpPr>
            <p:nvPr/>
          </p:nvCxnSpPr>
          <p:spPr bwMode="auto">
            <a:xfrm>
              <a:off x="7719646" y="5219700"/>
              <a:ext cx="334108" cy="190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3" name="Straight Arrow Connector 222"/>
            <p:cNvCxnSpPr>
              <a:stCxn id="195" idx="3"/>
              <a:endCxn id="190" idx="1"/>
            </p:cNvCxnSpPr>
            <p:nvPr/>
          </p:nvCxnSpPr>
          <p:spPr bwMode="auto">
            <a:xfrm>
              <a:off x="7719646" y="5219700"/>
              <a:ext cx="334108" cy="571500"/>
            </a:xfrm>
            <a:prstGeom prst="straightConnector1">
              <a:avLst/>
            </a:prstGeom>
            <a:ln w="15875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226" name="Text Box 14"/>
            <p:cNvSpPr txBox="1">
              <a:spLocks noChangeArrowheads="1"/>
            </p:cNvSpPr>
            <p:nvPr/>
          </p:nvSpPr>
          <p:spPr bwMode="auto">
            <a:xfrm>
              <a:off x="6781800" y="5334000"/>
              <a:ext cx="990600" cy="240472"/>
            </a:xfrm>
            <a:prstGeom prst="rect">
              <a:avLst/>
            </a:prstGeom>
            <a:noFill/>
            <a:ln w="9525">
              <a:noFill/>
              <a:round/>
              <a:headEnd/>
              <a:tailEnd/>
            </a:ln>
          </p:spPr>
          <p:txBody>
            <a:bodyPr wrap="square" lIns="90000" tIns="45000" rIns="90000" bIns="45000">
              <a:spAutoFit/>
            </a:bodyPr>
            <a:lstStyle/>
            <a:p>
              <a:pPr marL="0" marR="0" lvl="0" indent="0" algn="ctr" defTabSz="457200" eaLnBrk="1" fontAlgn="auto" latinLnBrk="0" hangingPunct="1">
                <a:lnSpc>
                  <a:spcPct val="81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ct val="100000"/>
                <a:buFont typeface="Arial" charset="0"/>
                <a:buNone/>
                <a:tabLst>
                  <a:tab pos="0" algn="l"/>
                  <a:tab pos="457200" algn="l"/>
                  <a:tab pos="914400" algn="l"/>
                  <a:tab pos="1371600" algn="l"/>
                  <a:tab pos="1828800" algn="l"/>
                  <a:tab pos="2286000" algn="l"/>
                  <a:tab pos="2743200" algn="l"/>
                  <a:tab pos="3200400" algn="l"/>
                  <a:tab pos="3657600" algn="l"/>
                  <a:tab pos="4114800" algn="l"/>
                  <a:tab pos="4572000" algn="l"/>
                  <a:tab pos="5029200" algn="l"/>
                  <a:tab pos="5486400" algn="l"/>
                  <a:tab pos="5943600" algn="l"/>
                  <a:tab pos="6400800" algn="l"/>
                  <a:tab pos="6858000" algn="l"/>
                  <a:tab pos="7315200" algn="l"/>
                  <a:tab pos="7772400" algn="l"/>
                  <a:tab pos="8229600" algn="l"/>
                  <a:tab pos="8686800" algn="l"/>
                  <a:tab pos="9144000" algn="l"/>
                </a:tabLst>
                <a:defRPr/>
              </a:pPr>
              <a:r>
                <a:rPr lang="en-GB" sz="1200" b="0" kern="0" noProof="0" dirty="0" smtClean="0">
                  <a:solidFill>
                    <a:sysClr val="windowText" lastClr="000000"/>
                  </a:solidFill>
                </a:rPr>
                <a:t>work queue</a:t>
              </a:r>
              <a:endParaRPr kumimoji="0" lang="en-GB" sz="1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71188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Where the rubber meets the road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Concurrency is difficult to reason about</a:t>
            </a:r>
          </a:p>
          <a:p>
            <a:r>
              <a:rPr lang="en-US" dirty="0" smtClean="0"/>
              <a:t>Concurrency is even more difficult to reason about</a:t>
            </a:r>
          </a:p>
          <a:p>
            <a:pPr lvl="1"/>
            <a:r>
              <a:rPr lang="en-US" dirty="0" smtClean="0"/>
              <a:t>At the scale of </a:t>
            </a:r>
            <a:r>
              <a:rPr lang="en-US" dirty="0" smtClean="0"/>
              <a:t>datacenters and across datacenters</a:t>
            </a:r>
            <a:endParaRPr lang="en-US" dirty="0" smtClean="0"/>
          </a:p>
          <a:p>
            <a:pPr lvl="1"/>
            <a:r>
              <a:rPr lang="en-US" dirty="0" smtClean="0"/>
              <a:t>In the presence of failures</a:t>
            </a:r>
          </a:p>
          <a:p>
            <a:pPr lvl="1"/>
            <a:r>
              <a:rPr lang="en-US" dirty="0" smtClean="0"/>
              <a:t>In terms of multiple interacting services</a:t>
            </a:r>
          </a:p>
          <a:p>
            <a:r>
              <a:rPr lang="en-US" dirty="0" smtClean="0"/>
              <a:t>Not to mention debugging…</a:t>
            </a:r>
          </a:p>
          <a:p>
            <a:pPr eaLnBrk="1" hangingPunct="1"/>
            <a:r>
              <a:rPr lang="en-US" dirty="0" smtClean="0"/>
              <a:t>The reality:</a:t>
            </a:r>
          </a:p>
          <a:p>
            <a:pPr lvl="1" eaLnBrk="1" hangingPunct="1"/>
            <a:r>
              <a:rPr lang="en-US" dirty="0" smtClean="0"/>
              <a:t>Lots of one-off solutions, custom code</a:t>
            </a:r>
          </a:p>
          <a:p>
            <a:pPr lvl="1" eaLnBrk="1" hangingPunct="1"/>
            <a:r>
              <a:rPr lang="en-US" dirty="0" smtClean="0"/>
              <a:t>Write you own dedicated library, then program with it</a:t>
            </a:r>
          </a:p>
          <a:p>
            <a:pPr lvl="1" eaLnBrk="1" hangingPunct="1"/>
            <a:r>
              <a:rPr lang="en-US" dirty="0" smtClean="0"/>
              <a:t>Burden on the programmer to explicitly manage everything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858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8-08-19_Flat_tir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09600" y="-25400"/>
            <a:ext cx="10363200" cy="6908800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(Flat Tire)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67950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76200"/>
            <a:ext cx="8031163" cy="6553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5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MIT Open Courseware</a:t>
            </a:r>
          </a:p>
        </p:txBody>
      </p:sp>
    </p:spTree>
    <p:extLst>
      <p:ext uri="{BB962C8B-B14F-4D97-AF65-F5344CB8AC3E}">
        <p14:creationId xmlns:p14="http://schemas.microsoft.com/office/powerpoint/2010/main" val="34551706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154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5076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915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MIT Open Courseware</a:t>
            </a:r>
          </a:p>
        </p:txBody>
      </p:sp>
      <p:pic>
        <p:nvPicPr>
          <p:cNvPr id="5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5076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3801" y="5076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1" y="5076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86601" y="502448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19554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19554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3801" y="19554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1" y="1955407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86601" y="1950248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6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34186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7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34186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8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3801" y="34186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9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1" y="34186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86601" y="3413524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1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" y="48664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2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057400" y="48664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3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33801" y="48664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410201" y="4866483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5" name="Picture 2" descr="6.004-beta.png"/>
          <p:cNvPicPr>
            <a:picLocks noChangeAspect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086601" y="4861324"/>
            <a:ext cx="1600199" cy="13057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8" name="Multiply 27"/>
          <p:cNvSpPr/>
          <p:nvPr/>
        </p:nvSpPr>
        <p:spPr bwMode="auto">
          <a:xfrm>
            <a:off x="1219200" y="0"/>
            <a:ext cx="6629400" cy="6629400"/>
          </a:xfrm>
          <a:prstGeom prst="mathMultiply">
            <a:avLst>
              <a:gd name="adj1" fmla="val 12392"/>
            </a:avLst>
          </a:prstGeom>
          <a:solidFill>
            <a:srgbClr val="FF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358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9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LS_008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0" y="2971800"/>
            <a:ext cx="91440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dirty="0" smtClean="0">
                <a:solidFill>
                  <a:srgbClr val="FFFFFF"/>
                </a:solidFill>
                <a:latin typeface="Gill Sans"/>
                <a:cs typeface="Gill Sans"/>
              </a:rPr>
              <a:t>The datacenter </a:t>
            </a:r>
            <a:r>
              <a:rPr lang="en-US" sz="3200" i="1" dirty="0" smtClean="0">
                <a:solidFill>
                  <a:srgbClr val="FFFFFF"/>
                </a:solidFill>
                <a:latin typeface="Gill Sans"/>
                <a:cs typeface="Gill Sans"/>
              </a:rPr>
              <a:t>is</a:t>
            </a:r>
            <a:r>
              <a:rPr lang="en-US" sz="3200" dirty="0" smtClean="0">
                <a:solidFill>
                  <a:srgbClr val="FFFFFF"/>
                </a:solidFill>
                <a:latin typeface="Gill Sans"/>
                <a:cs typeface="Gill Sans"/>
              </a:rPr>
              <a:t> the computer!</a:t>
            </a:r>
            <a:endParaRPr lang="en-US" sz="320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05193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point?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It’s all about the right level of abstraction</a:t>
            </a:r>
          </a:p>
          <a:p>
            <a:pPr lvl="1"/>
            <a:r>
              <a:rPr lang="en-US" dirty="0" smtClean="0"/>
              <a:t>Moving beyond the </a:t>
            </a:r>
            <a:r>
              <a:rPr lang="en-US" dirty="0" smtClean="0"/>
              <a:t>von Neumann </a:t>
            </a:r>
            <a:r>
              <a:rPr lang="en-US" dirty="0" smtClean="0"/>
              <a:t>architecture</a:t>
            </a:r>
          </a:p>
          <a:p>
            <a:pPr lvl="1"/>
            <a:r>
              <a:rPr lang="en-US" dirty="0" smtClean="0"/>
              <a:t>We need better programming models</a:t>
            </a:r>
            <a:endParaRPr lang="en-US" dirty="0" smtClean="0"/>
          </a:p>
          <a:p>
            <a:r>
              <a:rPr lang="en-US" dirty="0" smtClean="0"/>
              <a:t>Hide </a:t>
            </a:r>
            <a:r>
              <a:rPr lang="en-US" dirty="0" smtClean="0"/>
              <a:t>system-level details from the developers</a:t>
            </a:r>
          </a:p>
          <a:p>
            <a:pPr lvl="1"/>
            <a:r>
              <a:rPr lang="en-US" dirty="0" smtClean="0"/>
              <a:t>No more race conditions, lock contention, etc.</a:t>
            </a:r>
          </a:p>
          <a:p>
            <a:r>
              <a:rPr lang="en-US" dirty="0" smtClean="0"/>
              <a:t>Separating the </a:t>
            </a:r>
            <a:r>
              <a:rPr lang="en-US" i="1" dirty="0" smtClean="0"/>
              <a:t>what</a:t>
            </a:r>
            <a:r>
              <a:rPr lang="en-US" dirty="0" smtClean="0"/>
              <a:t> from </a:t>
            </a:r>
            <a:r>
              <a:rPr lang="en-US" i="1" dirty="0" smtClean="0"/>
              <a:t>how</a:t>
            </a:r>
            <a:endParaRPr lang="en-US" dirty="0" smtClean="0"/>
          </a:p>
          <a:p>
            <a:pPr lvl="1"/>
            <a:r>
              <a:rPr lang="en-US" dirty="0" smtClean="0"/>
              <a:t>Developer specifies the computation that needs to be performed</a:t>
            </a:r>
          </a:p>
          <a:p>
            <a:pPr lvl="1"/>
            <a:r>
              <a:rPr lang="en-US" dirty="0" smtClean="0"/>
              <a:t>Execution framework (“runtime”) handles actual execution</a:t>
            </a:r>
          </a:p>
          <a:p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1905000" y="5558135"/>
            <a:ext cx="56388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The datacenter </a:t>
            </a:r>
            <a:r>
              <a:rPr lang="en-US" sz="2400" i="1" dirty="0" smtClean="0">
                <a:solidFill>
                  <a:srgbClr val="FF0000"/>
                </a:solidFill>
                <a:latin typeface="Gill Sans"/>
                <a:cs typeface="Gill Sans"/>
              </a:rPr>
              <a:t>is</a:t>
            </a:r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 the computer!</a:t>
            </a:r>
            <a:endParaRPr lang="en-US" sz="2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805089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ll_souls_from_new_college_lan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1"/>
            <a:ext cx="9144000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3200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(All Souls College, Oxford)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304800" y="5181600"/>
            <a:ext cx="80772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… and back.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pic>
        <p:nvPicPr>
          <p:cNvPr id="3" name="Picture 2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381000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288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“Big Ideas”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Scale “out”, not “up”</a:t>
            </a:r>
          </a:p>
          <a:p>
            <a:pPr lvl="1"/>
            <a:r>
              <a:rPr lang="en-US" dirty="0" smtClean="0"/>
              <a:t>Limits of SMP and large shared-memory machines</a:t>
            </a:r>
          </a:p>
          <a:p>
            <a:r>
              <a:rPr lang="en-US" dirty="0" smtClean="0"/>
              <a:t>Move processing to the data</a:t>
            </a:r>
          </a:p>
          <a:p>
            <a:pPr lvl="1"/>
            <a:r>
              <a:rPr lang="en-US" dirty="0" smtClean="0"/>
              <a:t>Cluster have limited bandwidth</a:t>
            </a:r>
          </a:p>
          <a:p>
            <a:r>
              <a:rPr lang="en-US" dirty="0" smtClean="0"/>
              <a:t>Process data sequentially, avoid random access</a:t>
            </a:r>
          </a:p>
          <a:p>
            <a:pPr lvl="1"/>
            <a:r>
              <a:rPr lang="en-US" dirty="0" smtClean="0"/>
              <a:t>Seeks are expensive, disk throughput is reasonable</a:t>
            </a:r>
          </a:p>
          <a:p>
            <a:r>
              <a:rPr lang="en-US" dirty="0" smtClean="0"/>
              <a:t>Seamless scalability</a:t>
            </a:r>
          </a:p>
          <a:p>
            <a:pPr lvl="1"/>
            <a:r>
              <a:rPr lang="en-US" dirty="0" smtClean="0"/>
              <a:t>From the mythical man-month to the tradable machine-hour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88236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itle 3"/>
          <p:cNvSpPr txBox="1">
            <a:spLocks/>
          </p:cNvSpPr>
          <p:nvPr/>
        </p:nvSpPr>
        <p:spPr>
          <a:xfrm>
            <a:off x="0" y="22860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dirty="0" smtClean="0">
                <a:solidFill>
                  <a:schemeClr val="tx1"/>
                </a:solidFill>
              </a:rPr>
              <a:t>MapReduce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522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</a:t>
            </a:r>
            <a:r>
              <a:rPr lang="en-US" dirty="0" smtClean="0"/>
              <a:t>Big Data </a:t>
            </a:r>
            <a:r>
              <a:rPr lang="en-US" dirty="0" smtClean="0"/>
              <a:t>Problem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Iterate over a large number of records</a:t>
            </a:r>
          </a:p>
          <a:p>
            <a:r>
              <a:rPr lang="en-US" dirty="0" smtClean="0"/>
              <a:t>Extract something of interest from each</a:t>
            </a:r>
          </a:p>
          <a:p>
            <a:r>
              <a:rPr lang="en-US" dirty="0" smtClean="0"/>
              <a:t>Shuffle and sort intermediate results</a:t>
            </a:r>
          </a:p>
          <a:p>
            <a:r>
              <a:rPr lang="en-US" dirty="0" smtClean="0"/>
              <a:t>Aggregate intermediate results</a:t>
            </a:r>
          </a:p>
          <a:p>
            <a:r>
              <a:rPr lang="en-US" dirty="0" smtClean="0"/>
              <a:t>Generate final output</a:t>
            </a:r>
          </a:p>
        </p:txBody>
      </p:sp>
      <p:sp>
        <p:nvSpPr>
          <p:cNvPr id="17412" name="Text Box 4"/>
          <p:cNvSpPr txBox="1">
            <a:spLocks noChangeArrowheads="1"/>
          </p:cNvSpPr>
          <p:nvPr/>
        </p:nvSpPr>
        <p:spPr bwMode="auto">
          <a:xfrm>
            <a:off x="2514600" y="5486400"/>
            <a:ext cx="59436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Gill Sans"/>
                <a:cs typeface="Gill Sans"/>
              </a:rPr>
              <a:t>Key idea: </a:t>
            </a:r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provide a functional </a:t>
            </a:r>
            <a:r>
              <a:rPr lang="en-US" sz="2400" dirty="0">
                <a:solidFill>
                  <a:srgbClr val="FF0000"/>
                </a:solidFill>
                <a:latin typeface="Gill Sans"/>
                <a:cs typeface="Gill Sans"/>
              </a:rPr>
              <a:t>abstraction </a:t>
            </a:r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for these </a:t>
            </a:r>
            <a:r>
              <a:rPr lang="en-US" sz="2400" dirty="0">
                <a:solidFill>
                  <a:srgbClr val="FF0000"/>
                </a:solidFill>
                <a:latin typeface="Gill Sans"/>
                <a:cs typeface="Gill Sans"/>
              </a:rPr>
              <a:t>two operations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 rot="816188">
            <a:off x="169503" y="1546552"/>
            <a:ext cx="967507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Gill Sans"/>
                <a:cs typeface="Gill Sans"/>
              </a:rPr>
              <a:t>Map</a:t>
            </a:r>
            <a:endParaRPr lang="en-US" sz="36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 rot="-811533">
            <a:off x="4368251" y="2757022"/>
            <a:ext cx="1517162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  <a:latin typeface="Gill Sans"/>
                <a:cs typeface="Gill Sans"/>
              </a:rPr>
              <a:t>Reduce</a:t>
            </a:r>
            <a:endParaRPr lang="en-US" sz="36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0" y="6611938"/>
            <a:ext cx="3124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(Dean </a:t>
            </a:r>
            <a:r>
              <a:rPr lang="en-US" sz="1000" b="0" dirty="0">
                <a:solidFill>
                  <a:schemeClr val="bg1"/>
                </a:solidFill>
              </a:rPr>
              <a:t>and 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, OSDI </a:t>
            </a:r>
            <a:r>
              <a:rPr lang="en-US" sz="1000" b="0" dirty="0">
                <a:solidFill>
                  <a:schemeClr val="bg1"/>
                </a:solidFill>
              </a:rPr>
              <a:t>2004)</a:t>
            </a:r>
          </a:p>
        </p:txBody>
      </p:sp>
    </p:spTree>
    <p:extLst>
      <p:ext uri="{BB962C8B-B14F-4D97-AF65-F5344CB8AC3E}">
        <p14:creationId xmlns:p14="http://schemas.microsoft.com/office/powerpoint/2010/main" val="12236111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5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2" grpId="0"/>
      <p:bldP spid="5" grpId="0"/>
      <p:bldP spid="6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Oval 7"/>
          <p:cNvSpPr>
            <a:spLocks noChangeArrowheads="1"/>
          </p:cNvSpPr>
          <p:nvPr/>
        </p:nvSpPr>
        <p:spPr bwMode="auto">
          <a:xfrm>
            <a:off x="33313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8" name="Oval 13"/>
          <p:cNvSpPr>
            <a:spLocks noChangeArrowheads="1"/>
          </p:cNvSpPr>
          <p:nvPr/>
        </p:nvSpPr>
        <p:spPr bwMode="auto">
          <a:xfrm>
            <a:off x="40171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9" name="Oval 17"/>
          <p:cNvSpPr>
            <a:spLocks noChangeArrowheads="1"/>
          </p:cNvSpPr>
          <p:nvPr/>
        </p:nvSpPr>
        <p:spPr bwMode="auto">
          <a:xfrm>
            <a:off x="47029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0" name="Oval 21"/>
          <p:cNvSpPr>
            <a:spLocks noChangeArrowheads="1"/>
          </p:cNvSpPr>
          <p:nvPr/>
        </p:nvSpPr>
        <p:spPr bwMode="auto">
          <a:xfrm>
            <a:off x="53887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1" name="Oval 25"/>
          <p:cNvSpPr>
            <a:spLocks noChangeArrowheads="1"/>
          </p:cNvSpPr>
          <p:nvPr/>
        </p:nvSpPr>
        <p:spPr bwMode="auto">
          <a:xfrm>
            <a:off x="6074529" y="21717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7" name="Rectangle 29"/>
          <p:cNvSpPr>
            <a:spLocks noChangeArrowheads="1"/>
          </p:cNvSpPr>
          <p:nvPr/>
        </p:nvSpPr>
        <p:spPr bwMode="auto">
          <a:xfrm>
            <a:off x="2743200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39" name="Rectangle 8"/>
          <p:cNvSpPr>
            <a:spLocks noChangeArrowheads="1"/>
          </p:cNvSpPr>
          <p:nvPr/>
        </p:nvSpPr>
        <p:spPr bwMode="auto">
          <a:xfrm>
            <a:off x="34075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0" name="TextBox 12"/>
          <p:cNvSpPr txBox="1">
            <a:spLocks noChangeArrowheads="1"/>
          </p:cNvSpPr>
          <p:nvPr/>
        </p:nvSpPr>
        <p:spPr bwMode="auto">
          <a:xfrm>
            <a:off x="34431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1" name="Straight Arrow Connector 37"/>
          <p:cNvCxnSpPr>
            <a:cxnSpLocks noChangeShapeType="1"/>
            <a:stCxn id="37" idx="0"/>
            <a:endCxn id="40" idx="1"/>
          </p:cNvCxnSpPr>
          <p:nvPr/>
        </p:nvCxnSpPr>
        <p:spPr bwMode="auto">
          <a:xfrm rot="5400000" flipH="1" flipV="1">
            <a:off x="2930178" y="4668600"/>
            <a:ext cx="516523" cy="509479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50"/>
          <p:cNvCxnSpPr>
            <a:cxnSpLocks noChangeShapeType="1"/>
            <a:stCxn id="70" idx="4"/>
            <a:endCxn id="40" idx="0"/>
          </p:cNvCxnSpPr>
          <p:nvPr/>
        </p:nvCxnSpPr>
        <p:spPr bwMode="auto">
          <a:xfrm rot="5400000">
            <a:off x="34075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51"/>
          <p:cNvCxnSpPr>
            <a:cxnSpLocks noChangeShapeType="1"/>
            <a:stCxn id="40" idx="2"/>
            <a:endCxn id="39" idx="0"/>
          </p:cNvCxnSpPr>
          <p:nvPr/>
        </p:nvCxnSpPr>
        <p:spPr bwMode="auto">
          <a:xfrm rot="5400000">
            <a:off x="34244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5" name="Rectangle 14"/>
          <p:cNvSpPr>
            <a:spLocks noChangeArrowheads="1"/>
          </p:cNvSpPr>
          <p:nvPr/>
        </p:nvSpPr>
        <p:spPr bwMode="auto">
          <a:xfrm>
            <a:off x="40933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6" name="TextBox 53"/>
          <p:cNvSpPr txBox="1">
            <a:spLocks noChangeArrowheads="1"/>
          </p:cNvSpPr>
          <p:nvPr/>
        </p:nvSpPr>
        <p:spPr bwMode="auto">
          <a:xfrm>
            <a:off x="41289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7" name="Straight Arrow Connector 54"/>
          <p:cNvCxnSpPr>
            <a:cxnSpLocks noChangeShapeType="1"/>
            <a:stCxn id="39" idx="0"/>
            <a:endCxn id="46" idx="1"/>
          </p:cNvCxnSpPr>
          <p:nvPr/>
        </p:nvCxnSpPr>
        <p:spPr bwMode="auto">
          <a:xfrm rot="5400000" flipH="1" flipV="1">
            <a:off x="3605243" y="4657864"/>
            <a:ext cx="516523" cy="530950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Straight Arrow Connector 55"/>
          <p:cNvCxnSpPr>
            <a:cxnSpLocks noChangeShapeType="1"/>
            <a:stCxn id="74" idx="4"/>
            <a:endCxn id="46" idx="0"/>
          </p:cNvCxnSpPr>
          <p:nvPr/>
        </p:nvCxnSpPr>
        <p:spPr bwMode="auto">
          <a:xfrm rot="5400000">
            <a:off x="40933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56"/>
          <p:cNvCxnSpPr>
            <a:cxnSpLocks noChangeShapeType="1"/>
            <a:stCxn id="46" idx="2"/>
            <a:endCxn id="45" idx="0"/>
          </p:cNvCxnSpPr>
          <p:nvPr/>
        </p:nvCxnSpPr>
        <p:spPr bwMode="auto">
          <a:xfrm rot="5400000">
            <a:off x="41102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1" name="Rectangle 18"/>
          <p:cNvSpPr>
            <a:spLocks noChangeArrowheads="1"/>
          </p:cNvSpPr>
          <p:nvPr/>
        </p:nvSpPr>
        <p:spPr bwMode="auto">
          <a:xfrm>
            <a:off x="47791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2" name="TextBox 57"/>
          <p:cNvSpPr txBox="1">
            <a:spLocks noChangeArrowheads="1"/>
          </p:cNvSpPr>
          <p:nvPr/>
        </p:nvSpPr>
        <p:spPr bwMode="auto">
          <a:xfrm>
            <a:off x="48147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3" name="Straight Arrow Connector 58"/>
          <p:cNvCxnSpPr>
            <a:cxnSpLocks noChangeShapeType="1"/>
            <a:stCxn id="45" idx="0"/>
            <a:endCxn id="52" idx="1"/>
          </p:cNvCxnSpPr>
          <p:nvPr/>
        </p:nvCxnSpPr>
        <p:spPr bwMode="auto">
          <a:xfrm rot="5400000" flipH="1" flipV="1">
            <a:off x="4291043" y="4657864"/>
            <a:ext cx="516523" cy="530950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9"/>
          <p:cNvCxnSpPr>
            <a:cxnSpLocks noChangeShapeType="1"/>
            <a:stCxn id="75" idx="4"/>
            <a:endCxn id="52" idx="0"/>
          </p:cNvCxnSpPr>
          <p:nvPr/>
        </p:nvCxnSpPr>
        <p:spPr bwMode="auto">
          <a:xfrm rot="5400000">
            <a:off x="47791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60"/>
          <p:cNvCxnSpPr>
            <a:cxnSpLocks noChangeShapeType="1"/>
            <a:stCxn id="52" idx="2"/>
            <a:endCxn id="51" idx="0"/>
          </p:cNvCxnSpPr>
          <p:nvPr/>
        </p:nvCxnSpPr>
        <p:spPr bwMode="auto">
          <a:xfrm rot="5400000">
            <a:off x="47960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Rectangle 22"/>
          <p:cNvSpPr>
            <a:spLocks noChangeArrowheads="1"/>
          </p:cNvSpPr>
          <p:nvPr/>
        </p:nvSpPr>
        <p:spPr bwMode="auto">
          <a:xfrm>
            <a:off x="54649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8" name="TextBox 61"/>
          <p:cNvSpPr txBox="1">
            <a:spLocks noChangeArrowheads="1"/>
          </p:cNvSpPr>
          <p:nvPr/>
        </p:nvSpPr>
        <p:spPr bwMode="auto">
          <a:xfrm>
            <a:off x="55005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9" name="Straight Arrow Connector 62"/>
          <p:cNvCxnSpPr>
            <a:cxnSpLocks noChangeShapeType="1"/>
            <a:stCxn id="51" idx="0"/>
            <a:endCxn id="58" idx="1"/>
          </p:cNvCxnSpPr>
          <p:nvPr/>
        </p:nvCxnSpPr>
        <p:spPr bwMode="auto">
          <a:xfrm rot="5400000" flipH="1" flipV="1">
            <a:off x="4976843" y="4657864"/>
            <a:ext cx="516523" cy="530950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63"/>
          <p:cNvCxnSpPr>
            <a:cxnSpLocks noChangeShapeType="1"/>
            <a:stCxn id="76" idx="4"/>
            <a:endCxn id="58" idx="0"/>
          </p:cNvCxnSpPr>
          <p:nvPr/>
        </p:nvCxnSpPr>
        <p:spPr bwMode="auto">
          <a:xfrm rot="5400000">
            <a:off x="54649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1" name="Straight Arrow Connector 64"/>
          <p:cNvCxnSpPr>
            <a:cxnSpLocks noChangeShapeType="1"/>
            <a:stCxn id="58" idx="2"/>
            <a:endCxn id="57" idx="0"/>
          </p:cNvCxnSpPr>
          <p:nvPr/>
        </p:nvCxnSpPr>
        <p:spPr bwMode="auto">
          <a:xfrm rot="5400000">
            <a:off x="54818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Rectangle 26"/>
          <p:cNvSpPr>
            <a:spLocks noChangeArrowheads="1"/>
          </p:cNvSpPr>
          <p:nvPr/>
        </p:nvSpPr>
        <p:spPr bwMode="auto">
          <a:xfrm>
            <a:off x="6150729" y="5181600"/>
            <a:ext cx="381000" cy="3810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4" name="TextBox 65"/>
          <p:cNvSpPr txBox="1">
            <a:spLocks noChangeArrowheads="1"/>
          </p:cNvSpPr>
          <p:nvPr/>
        </p:nvSpPr>
        <p:spPr bwMode="auto">
          <a:xfrm>
            <a:off x="6186379" y="4495800"/>
            <a:ext cx="30970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g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65" name="Straight Arrow Connector 66"/>
          <p:cNvCxnSpPr>
            <a:cxnSpLocks noChangeShapeType="1"/>
            <a:stCxn id="57" idx="0"/>
            <a:endCxn id="64" idx="1"/>
          </p:cNvCxnSpPr>
          <p:nvPr/>
        </p:nvCxnSpPr>
        <p:spPr bwMode="auto">
          <a:xfrm rot="5400000" flipH="1" flipV="1">
            <a:off x="5662643" y="4657864"/>
            <a:ext cx="516523" cy="530950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Straight Arrow Connector 67"/>
          <p:cNvCxnSpPr>
            <a:cxnSpLocks noChangeShapeType="1"/>
            <a:stCxn id="77" idx="4"/>
            <a:endCxn id="64" idx="0"/>
          </p:cNvCxnSpPr>
          <p:nvPr/>
        </p:nvCxnSpPr>
        <p:spPr bwMode="auto">
          <a:xfrm rot="5400000">
            <a:off x="6150729" y="4305300"/>
            <a:ext cx="3810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Arrow Connector 68"/>
          <p:cNvCxnSpPr>
            <a:cxnSpLocks noChangeShapeType="1"/>
            <a:stCxn id="64" idx="2"/>
            <a:endCxn id="63" idx="0"/>
          </p:cNvCxnSpPr>
          <p:nvPr/>
        </p:nvCxnSpPr>
        <p:spPr bwMode="auto">
          <a:xfrm rot="5400000">
            <a:off x="6167606" y="5007977"/>
            <a:ext cx="3472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Oval 7"/>
          <p:cNvSpPr>
            <a:spLocks noChangeArrowheads="1"/>
          </p:cNvSpPr>
          <p:nvPr/>
        </p:nvSpPr>
        <p:spPr bwMode="auto">
          <a:xfrm>
            <a:off x="33313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4" name="Oval 7"/>
          <p:cNvSpPr>
            <a:spLocks noChangeArrowheads="1"/>
          </p:cNvSpPr>
          <p:nvPr/>
        </p:nvSpPr>
        <p:spPr bwMode="auto">
          <a:xfrm>
            <a:off x="40171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5" name="Oval 7"/>
          <p:cNvSpPr>
            <a:spLocks noChangeArrowheads="1"/>
          </p:cNvSpPr>
          <p:nvPr/>
        </p:nvSpPr>
        <p:spPr bwMode="auto">
          <a:xfrm>
            <a:off x="47029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6" name="Oval 7"/>
          <p:cNvSpPr>
            <a:spLocks noChangeArrowheads="1"/>
          </p:cNvSpPr>
          <p:nvPr/>
        </p:nvSpPr>
        <p:spPr bwMode="auto">
          <a:xfrm>
            <a:off x="53887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77" name="Oval 7"/>
          <p:cNvSpPr>
            <a:spLocks noChangeArrowheads="1"/>
          </p:cNvSpPr>
          <p:nvPr/>
        </p:nvSpPr>
        <p:spPr bwMode="auto">
          <a:xfrm>
            <a:off x="6074529" y="3581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82" name="TextBox 12"/>
          <p:cNvSpPr txBox="1">
            <a:spLocks noChangeArrowheads="1"/>
          </p:cNvSpPr>
          <p:nvPr/>
        </p:nvSpPr>
        <p:spPr bwMode="auto">
          <a:xfrm>
            <a:off x="34712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4" name="Straight Arrow Connector 50"/>
          <p:cNvCxnSpPr>
            <a:cxnSpLocks noChangeShapeType="1"/>
            <a:stCxn id="27" idx="4"/>
            <a:endCxn id="82" idx="0"/>
          </p:cNvCxnSpPr>
          <p:nvPr/>
        </p:nvCxnSpPr>
        <p:spPr bwMode="auto">
          <a:xfrm rot="5400000">
            <a:off x="34625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51"/>
          <p:cNvCxnSpPr>
            <a:cxnSpLocks noChangeShapeType="1"/>
            <a:stCxn id="82" idx="2"/>
            <a:endCxn id="70" idx="0"/>
          </p:cNvCxnSpPr>
          <p:nvPr/>
        </p:nvCxnSpPr>
        <p:spPr bwMode="auto">
          <a:xfrm rot="5400000">
            <a:off x="34646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TextBox 53"/>
          <p:cNvSpPr txBox="1">
            <a:spLocks noChangeArrowheads="1"/>
          </p:cNvSpPr>
          <p:nvPr/>
        </p:nvSpPr>
        <p:spPr bwMode="auto">
          <a:xfrm>
            <a:off x="41570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88" name="Straight Arrow Connector 55"/>
          <p:cNvCxnSpPr>
            <a:cxnSpLocks noChangeShapeType="1"/>
            <a:stCxn id="28" idx="4"/>
            <a:endCxn id="86" idx="0"/>
          </p:cNvCxnSpPr>
          <p:nvPr/>
        </p:nvCxnSpPr>
        <p:spPr bwMode="auto">
          <a:xfrm rot="5400000">
            <a:off x="41483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56"/>
          <p:cNvCxnSpPr>
            <a:cxnSpLocks noChangeShapeType="1"/>
            <a:stCxn id="86" idx="2"/>
            <a:endCxn id="74" idx="0"/>
          </p:cNvCxnSpPr>
          <p:nvPr/>
        </p:nvCxnSpPr>
        <p:spPr bwMode="auto">
          <a:xfrm rot="5400000">
            <a:off x="41504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0" name="TextBox 57"/>
          <p:cNvSpPr txBox="1">
            <a:spLocks noChangeArrowheads="1"/>
          </p:cNvSpPr>
          <p:nvPr/>
        </p:nvSpPr>
        <p:spPr bwMode="auto">
          <a:xfrm>
            <a:off x="48428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92" name="Straight Arrow Connector 59"/>
          <p:cNvCxnSpPr>
            <a:cxnSpLocks noChangeShapeType="1"/>
            <a:stCxn id="29" idx="4"/>
            <a:endCxn id="90" idx="0"/>
          </p:cNvCxnSpPr>
          <p:nvPr/>
        </p:nvCxnSpPr>
        <p:spPr bwMode="auto">
          <a:xfrm rot="5400000">
            <a:off x="48341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Straight Arrow Connector 60"/>
          <p:cNvCxnSpPr>
            <a:cxnSpLocks noChangeShapeType="1"/>
            <a:stCxn id="90" idx="2"/>
            <a:endCxn id="75" idx="0"/>
          </p:cNvCxnSpPr>
          <p:nvPr/>
        </p:nvCxnSpPr>
        <p:spPr bwMode="auto">
          <a:xfrm rot="5400000">
            <a:off x="48362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4" name="TextBox 61"/>
          <p:cNvSpPr txBox="1">
            <a:spLocks noChangeArrowheads="1"/>
          </p:cNvSpPr>
          <p:nvPr/>
        </p:nvSpPr>
        <p:spPr bwMode="auto">
          <a:xfrm>
            <a:off x="55286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96" name="Straight Arrow Connector 63"/>
          <p:cNvCxnSpPr>
            <a:cxnSpLocks noChangeShapeType="1"/>
            <a:stCxn id="30" idx="4"/>
            <a:endCxn id="94" idx="0"/>
          </p:cNvCxnSpPr>
          <p:nvPr/>
        </p:nvCxnSpPr>
        <p:spPr bwMode="auto">
          <a:xfrm rot="5400000">
            <a:off x="55199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7" name="Straight Arrow Connector 64"/>
          <p:cNvCxnSpPr>
            <a:cxnSpLocks noChangeShapeType="1"/>
            <a:stCxn id="94" idx="2"/>
            <a:endCxn id="76" idx="0"/>
          </p:cNvCxnSpPr>
          <p:nvPr/>
        </p:nvCxnSpPr>
        <p:spPr bwMode="auto">
          <a:xfrm rot="5400000">
            <a:off x="55220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8" name="TextBox 65"/>
          <p:cNvSpPr txBox="1">
            <a:spLocks noChangeArrowheads="1"/>
          </p:cNvSpPr>
          <p:nvPr/>
        </p:nvSpPr>
        <p:spPr bwMode="auto">
          <a:xfrm>
            <a:off x="6214431" y="2976146"/>
            <a:ext cx="25359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0" name="Straight Arrow Connector 67"/>
          <p:cNvCxnSpPr>
            <a:cxnSpLocks noChangeShapeType="1"/>
            <a:stCxn id="31" idx="4"/>
            <a:endCxn id="98" idx="0"/>
          </p:cNvCxnSpPr>
          <p:nvPr/>
        </p:nvCxnSpPr>
        <p:spPr bwMode="auto">
          <a:xfrm rot="5400000">
            <a:off x="6205706" y="2840623"/>
            <a:ext cx="271046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Arrow Connector 68"/>
          <p:cNvCxnSpPr>
            <a:cxnSpLocks noChangeShapeType="1"/>
            <a:stCxn id="98" idx="2"/>
            <a:endCxn id="77" idx="0"/>
          </p:cNvCxnSpPr>
          <p:nvPr/>
        </p:nvCxnSpPr>
        <p:spPr bwMode="auto">
          <a:xfrm rot="5400000">
            <a:off x="6207879" y="3448050"/>
            <a:ext cx="266700" cy="1588"/>
          </a:xfrm>
          <a:prstGeom prst="straightConnector1">
            <a:avLst/>
          </a:prstGeom>
          <a:ln w="952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6" name="TextBox 145"/>
          <p:cNvSpPr txBox="1"/>
          <p:nvPr/>
        </p:nvSpPr>
        <p:spPr>
          <a:xfrm>
            <a:off x="990600" y="2895600"/>
            <a:ext cx="9675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endParaRPr lang="en-US" sz="28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7" name="TextBox 146"/>
          <p:cNvSpPr txBox="1"/>
          <p:nvPr/>
        </p:nvSpPr>
        <p:spPr>
          <a:xfrm>
            <a:off x="1000585" y="4343400"/>
            <a:ext cx="9715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>
                <a:solidFill>
                  <a:schemeClr val="bg1"/>
                </a:solidFill>
                <a:latin typeface="Gill Sans"/>
                <a:cs typeface="Gill Sans"/>
              </a:rPr>
              <a:t>Fold</a:t>
            </a:r>
            <a:endParaRPr lang="en-US" sz="28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itle 5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Roots in Functional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24817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29" grpId="0" animBg="1"/>
      <p:bldP spid="30" grpId="0" animBg="1"/>
      <p:bldP spid="31" grpId="0" animBg="1"/>
      <p:bldP spid="37" grpId="0" animBg="1"/>
      <p:bldP spid="39" grpId="0" animBg="1"/>
      <p:bldP spid="40" grpId="0"/>
      <p:bldP spid="45" grpId="0" animBg="1"/>
      <p:bldP spid="46" grpId="0"/>
      <p:bldP spid="51" grpId="0" animBg="1"/>
      <p:bldP spid="52" grpId="0"/>
      <p:bldP spid="57" grpId="0" animBg="1"/>
      <p:bldP spid="58" grpId="0"/>
      <p:bldP spid="63" grpId="0" animBg="1"/>
      <p:bldP spid="64" grpId="0"/>
      <p:bldP spid="70" grpId="0" animBg="1"/>
      <p:bldP spid="74" grpId="0" animBg="1"/>
      <p:bldP spid="75" grpId="0" animBg="1"/>
      <p:bldP spid="76" grpId="0" animBg="1"/>
      <p:bldP spid="77" grpId="0" animBg="1"/>
      <p:bldP spid="82" grpId="0"/>
      <p:bldP spid="86" grpId="0"/>
      <p:bldP spid="90" grpId="0"/>
      <p:bldP spid="94" grpId="0"/>
      <p:bldP spid="98" grpId="0"/>
      <p:bldP spid="146" grpId="0"/>
      <p:bldP spid="14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MapReduce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Programmers specify two functions: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</a:rPr>
              <a:t>map</a:t>
            </a:r>
            <a:r>
              <a:rPr lang="en-US" dirty="0" smtClean="0"/>
              <a:t> (k, v) </a:t>
            </a:r>
            <a:r>
              <a:rPr lang="en-US" dirty="0" smtClean="0">
                <a:cs typeface="Arial" charset="0"/>
              </a:rPr>
              <a:t>→ &lt;k’, v’&gt;*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reduce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All values with the same key are sent to the same reducer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The execution framework handles everything else…</a:t>
            </a:r>
          </a:p>
        </p:txBody>
      </p:sp>
    </p:spTree>
    <p:extLst>
      <p:ext uri="{BB962C8B-B14F-4D97-AF65-F5344CB8AC3E}">
        <p14:creationId xmlns:p14="http://schemas.microsoft.com/office/powerpoint/2010/main" val="39559477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7" name="Straight Arrow Connector 36"/>
          <p:cNvCxnSpPr>
            <a:cxnSpLocks noChangeShapeType="1"/>
          </p:cNvCxnSpPr>
          <p:nvPr/>
        </p:nvCxnSpPr>
        <p:spPr bwMode="auto">
          <a:xfrm rot="5400000">
            <a:off x="2644776" y="3032125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cxnSpLocks noChangeShapeType="1"/>
          </p:cNvCxnSpPr>
          <p:nvPr/>
        </p:nvCxnSpPr>
        <p:spPr bwMode="auto">
          <a:xfrm rot="5400000">
            <a:off x="3938588" y="3032125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cxnSpLocks noChangeShapeType="1"/>
          </p:cNvCxnSpPr>
          <p:nvPr/>
        </p:nvCxnSpPr>
        <p:spPr bwMode="auto">
          <a:xfrm rot="5400000">
            <a:off x="5233988" y="3032125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cxnSpLocks noChangeShapeType="1"/>
          </p:cNvCxnSpPr>
          <p:nvPr/>
        </p:nvCxnSpPr>
        <p:spPr bwMode="auto">
          <a:xfrm rot="5400000">
            <a:off x="6605588" y="3032125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>
            <a:cxnSpLocks noChangeShapeType="1"/>
          </p:cNvCxnSpPr>
          <p:nvPr/>
        </p:nvCxnSpPr>
        <p:spPr bwMode="auto">
          <a:xfrm rot="5400000">
            <a:off x="3047207" y="44569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cxnSpLocks noChangeShapeType="1"/>
          </p:cNvCxnSpPr>
          <p:nvPr/>
        </p:nvCxnSpPr>
        <p:spPr bwMode="auto">
          <a:xfrm rot="5400000">
            <a:off x="3178175" y="55006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cxnSpLocks noChangeShapeType="1"/>
          </p:cNvCxnSpPr>
          <p:nvPr/>
        </p:nvCxnSpPr>
        <p:spPr bwMode="auto">
          <a:xfrm rot="5400000">
            <a:off x="4419601" y="44561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cxnSpLocks noChangeShapeType="1"/>
          </p:cNvCxnSpPr>
          <p:nvPr/>
        </p:nvCxnSpPr>
        <p:spPr bwMode="auto">
          <a:xfrm rot="5400000">
            <a:off x="4549775" y="55006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cxnSpLocks noChangeShapeType="1"/>
          </p:cNvCxnSpPr>
          <p:nvPr/>
        </p:nvCxnSpPr>
        <p:spPr bwMode="auto">
          <a:xfrm rot="5400000">
            <a:off x="5714207" y="44569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Straight Arrow Connector 84"/>
          <p:cNvCxnSpPr>
            <a:cxnSpLocks noChangeShapeType="1"/>
          </p:cNvCxnSpPr>
          <p:nvPr/>
        </p:nvCxnSpPr>
        <p:spPr bwMode="auto">
          <a:xfrm rot="5400000">
            <a:off x="5845175" y="55006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30" name="Rectangle 7"/>
          <p:cNvSpPr>
            <a:spLocks noChangeArrowheads="1"/>
          </p:cNvSpPr>
          <p:nvPr/>
        </p:nvSpPr>
        <p:spPr bwMode="auto">
          <a:xfrm>
            <a:off x="6324600" y="2286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4631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1600200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26" name="Rectangle 4"/>
          <p:cNvSpPr>
            <a:spLocks noChangeArrowheads="1"/>
          </p:cNvSpPr>
          <p:nvPr/>
        </p:nvSpPr>
        <p:spPr bwMode="auto">
          <a:xfrm>
            <a:off x="2362200" y="2286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4627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1600200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23" name="Rectangle 5"/>
          <p:cNvSpPr>
            <a:spLocks noChangeArrowheads="1"/>
          </p:cNvSpPr>
          <p:nvPr/>
        </p:nvSpPr>
        <p:spPr bwMode="auto">
          <a:xfrm>
            <a:off x="3657600" y="2286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462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1866900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20" name="Rectangle 6"/>
          <p:cNvSpPr>
            <a:spLocks noChangeArrowheads="1"/>
          </p:cNvSpPr>
          <p:nvPr/>
        </p:nvSpPr>
        <p:spPr bwMode="auto">
          <a:xfrm>
            <a:off x="4953000" y="2286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4621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1866900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Rectangle 68"/>
          <p:cNvSpPr>
            <a:spLocks noChangeArrowheads="1"/>
          </p:cNvSpPr>
          <p:nvPr/>
        </p:nvSpPr>
        <p:spPr bwMode="auto">
          <a:xfrm>
            <a:off x="1981200" y="35052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Shuffle and Sort:</a:t>
            </a:r>
            <a:r>
              <a:rPr lang="en-US" b="0" dirty="0">
                <a:solidFill>
                  <a:schemeClr val="bg2"/>
                </a:solidFill>
              </a:rPr>
              <a:t> aggregate values by keys</a:t>
            </a:r>
          </a:p>
        </p:txBody>
      </p:sp>
      <p:sp>
        <p:nvSpPr>
          <p:cNvPr id="70" name="Rectangle 69"/>
          <p:cNvSpPr>
            <a:spLocks noChangeArrowheads="1"/>
          </p:cNvSpPr>
          <p:nvPr/>
        </p:nvSpPr>
        <p:spPr bwMode="auto">
          <a:xfrm>
            <a:off x="2895600" y="47244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76" name="Rectangle 75"/>
          <p:cNvSpPr>
            <a:spLocks noChangeArrowheads="1"/>
          </p:cNvSpPr>
          <p:nvPr/>
        </p:nvSpPr>
        <p:spPr bwMode="auto">
          <a:xfrm>
            <a:off x="4267200" y="47244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81" name="Rectangle 80"/>
          <p:cNvSpPr>
            <a:spLocks noChangeArrowheads="1"/>
          </p:cNvSpPr>
          <p:nvPr/>
        </p:nvSpPr>
        <p:spPr bwMode="auto">
          <a:xfrm>
            <a:off x="5562600" y="47244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4" name="Group 113"/>
          <p:cNvGrpSpPr/>
          <p:nvPr/>
        </p:nvGrpSpPr>
        <p:grpSpPr>
          <a:xfrm>
            <a:off x="3033713" y="1219200"/>
            <a:ext cx="3214687" cy="276225"/>
            <a:chOff x="3033713" y="1219200"/>
            <a:chExt cx="3214687" cy="276225"/>
          </a:xfrm>
        </p:grpSpPr>
        <p:sp>
          <p:nvSpPr>
            <p:cNvPr id="24677" name="Rectangle 56"/>
            <p:cNvSpPr>
              <a:spLocks noChangeArrowheads="1"/>
            </p:cNvSpPr>
            <p:nvPr/>
          </p:nvSpPr>
          <p:spPr bwMode="auto">
            <a:xfrm>
              <a:off x="3079069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78" name="Rectangle 102"/>
            <p:cNvSpPr>
              <a:spLocks noChangeArrowheads="1"/>
            </p:cNvSpPr>
            <p:nvPr/>
          </p:nvSpPr>
          <p:spPr bwMode="auto">
            <a:xfrm>
              <a:off x="3612430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79" name="Rectangle 109"/>
            <p:cNvSpPr>
              <a:spLocks noChangeArrowheads="1"/>
            </p:cNvSpPr>
            <p:nvPr/>
          </p:nvSpPr>
          <p:spPr bwMode="auto">
            <a:xfrm>
              <a:off x="4145792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80" name="Rectangle 116"/>
            <p:cNvSpPr>
              <a:spLocks noChangeArrowheads="1"/>
            </p:cNvSpPr>
            <p:nvPr/>
          </p:nvSpPr>
          <p:spPr bwMode="auto">
            <a:xfrm>
              <a:off x="4679154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81" name="Rectangle 123"/>
            <p:cNvSpPr>
              <a:spLocks noChangeArrowheads="1"/>
            </p:cNvSpPr>
            <p:nvPr/>
          </p:nvSpPr>
          <p:spPr bwMode="auto">
            <a:xfrm>
              <a:off x="5212515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82" name="Rectangle 130"/>
            <p:cNvSpPr>
              <a:spLocks noChangeArrowheads="1"/>
            </p:cNvSpPr>
            <p:nvPr/>
          </p:nvSpPr>
          <p:spPr bwMode="auto">
            <a:xfrm>
              <a:off x="5745877" y="1243331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83" name="TextBox 57"/>
            <p:cNvSpPr txBox="1">
              <a:spLocks noChangeArrowheads="1"/>
            </p:cNvSpPr>
            <p:nvPr/>
          </p:nvSpPr>
          <p:spPr bwMode="auto">
            <a:xfrm>
              <a:off x="3033713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4684" name="TextBox 103"/>
            <p:cNvSpPr txBox="1">
              <a:spLocks noChangeArrowheads="1"/>
            </p:cNvSpPr>
            <p:nvPr/>
          </p:nvSpPr>
          <p:spPr bwMode="auto">
            <a:xfrm>
              <a:off x="3567075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4685" name="TextBox 110"/>
            <p:cNvSpPr txBox="1">
              <a:spLocks noChangeArrowheads="1"/>
            </p:cNvSpPr>
            <p:nvPr/>
          </p:nvSpPr>
          <p:spPr bwMode="auto">
            <a:xfrm>
              <a:off x="4100436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4686" name="TextBox 117"/>
            <p:cNvSpPr txBox="1">
              <a:spLocks noChangeArrowheads="1"/>
            </p:cNvSpPr>
            <p:nvPr/>
          </p:nvSpPr>
          <p:spPr bwMode="auto">
            <a:xfrm>
              <a:off x="4633798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4687" name="TextBox 124"/>
            <p:cNvSpPr txBox="1">
              <a:spLocks noChangeArrowheads="1"/>
            </p:cNvSpPr>
            <p:nvPr/>
          </p:nvSpPr>
          <p:spPr bwMode="auto">
            <a:xfrm>
              <a:off x="5167160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4688" name="TextBox 131"/>
            <p:cNvSpPr txBox="1">
              <a:spLocks noChangeArrowheads="1"/>
            </p:cNvSpPr>
            <p:nvPr/>
          </p:nvSpPr>
          <p:spPr bwMode="auto">
            <a:xfrm>
              <a:off x="5700521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4689" name="Rectangle 58"/>
            <p:cNvSpPr>
              <a:spLocks noChangeArrowheads="1"/>
            </p:cNvSpPr>
            <p:nvPr/>
          </p:nvSpPr>
          <p:spPr bwMode="auto">
            <a:xfrm>
              <a:off x="3307652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0" name="TextBox 59"/>
            <p:cNvSpPr txBox="1">
              <a:spLocks noChangeArrowheads="1"/>
            </p:cNvSpPr>
            <p:nvPr/>
          </p:nvSpPr>
          <p:spPr bwMode="auto">
            <a:xfrm>
              <a:off x="3262297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691" name="Rectangle 100"/>
            <p:cNvSpPr>
              <a:spLocks noChangeArrowheads="1"/>
            </p:cNvSpPr>
            <p:nvPr/>
          </p:nvSpPr>
          <p:spPr bwMode="auto">
            <a:xfrm>
              <a:off x="3841014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2" name="TextBox 101"/>
            <p:cNvSpPr txBox="1">
              <a:spLocks noChangeArrowheads="1"/>
            </p:cNvSpPr>
            <p:nvPr/>
          </p:nvSpPr>
          <p:spPr bwMode="auto">
            <a:xfrm>
              <a:off x="3795658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93" name="Rectangle 107"/>
            <p:cNvSpPr>
              <a:spLocks noChangeArrowheads="1"/>
            </p:cNvSpPr>
            <p:nvPr/>
          </p:nvSpPr>
          <p:spPr bwMode="auto">
            <a:xfrm>
              <a:off x="4374376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4" name="TextBox 108"/>
            <p:cNvSpPr txBox="1">
              <a:spLocks noChangeArrowheads="1"/>
            </p:cNvSpPr>
            <p:nvPr/>
          </p:nvSpPr>
          <p:spPr bwMode="auto">
            <a:xfrm>
              <a:off x="4329020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95" name="Rectangle 114"/>
            <p:cNvSpPr>
              <a:spLocks noChangeArrowheads="1"/>
            </p:cNvSpPr>
            <p:nvPr/>
          </p:nvSpPr>
          <p:spPr bwMode="auto">
            <a:xfrm>
              <a:off x="4907737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6" name="TextBox 115"/>
            <p:cNvSpPr txBox="1">
              <a:spLocks noChangeArrowheads="1"/>
            </p:cNvSpPr>
            <p:nvPr/>
          </p:nvSpPr>
          <p:spPr bwMode="auto">
            <a:xfrm>
              <a:off x="4862382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97" name="Rectangle 121"/>
            <p:cNvSpPr>
              <a:spLocks noChangeArrowheads="1"/>
            </p:cNvSpPr>
            <p:nvPr/>
          </p:nvSpPr>
          <p:spPr bwMode="auto">
            <a:xfrm>
              <a:off x="5441099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98" name="TextBox 122"/>
            <p:cNvSpPr txBox="1">
              <a:spLocks noChangeArrowheads="1"/>
            </p:cNvSpPr>
            <p:nvPr/>
          </p:nvSpPr>
          <p:spPr bwMode="auto">
            <a:xfrm>
              <a:off x="5395743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99" name="Rectangle 128"/>
            <p:cNvSpPr>
              <a:spLocks noChangeArrowheads="1"/>
            </p:cNvSpPr>
            <p:nvPr/>
          </p:nvSpPr>
          <p:spPr bwMode="auto">
            <a:xfrm>
              <a:off x="5974461" y="1243331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700" name="TextBox 129"/>
            <p:cNvSpPr txBox="1">
              <a:spLocks noChangeArrowheads="1"/>
            </p:cNvSpPr>
            <p:nvPr/>
          </p:nvSpPr>
          <p:spPr bwMode="auto">
            <a:xfrm>
              <a:off x="5929105" y="1219200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5" name="Group 114"/>
          <p:cNvGrpSpPr/>
          <p:nvPr/>
        </p:nvGrpSpPr>
        <p:grpSpPr>
          <a:xfrm>
            <a:off x="2286000" y="3200400"/>
            <a:ext cx="996950" cy="276225"/>
            <a:chOff x="2286000" y="3200400"/>
            <a:chExt cx="996950" cy="276225"/>
          </a:xfrm>
        </p:grpSpPr>
        <p:sp>
          <p:nvSpPr>
            <p:cNvPr id="24669" name="Rectangle 144"/>
            <p:cNvSpPr>
              <a:spLocks noChangeArrowheads="1"/>
            </p:cNvSpPr>
            <p:nvPr/>
          </p:nvSpPr>
          <p:spPr bwMode="auto">
            <a:xfrm>
              <a:off x="2794665" y="3224531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70" name="TextBox 145"/>
            <p:cNvSpPr txBox="1">
              <a:spLocks noChangeArrowheads="1"/>
            </p:cNvSpPr>
            <p:nvPr/>
          </p:nvSpPr>
          <p:spPr bwMode="auto">
            <a:xfrm>
              <a:off x="2784475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671" name="Rectangle 137"/>
            <p:cNvSpPr>
              <a:spLocks noChangeArrowheads="1"/>
            </p:cNvSpPr>
            <p:nvPr/>
          </p:nvSpPr>
          <p:spPr bwMode="auto">
            <a:xfrm>
              <a:off x="2296190" y="3224531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72" name="TextBox 138"/>
            <p:cNvSpPr txBox="1">
              <a:spLocks noChangeArrowheads="1"/>
            </p:cNvSpPr>
            <p:nvPr/>
          </p:nvSpPr>
          <p:spPr bwMode="auto">
            <a:xfrm>
              <a:off x="2286000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673" name="Rectangle 135"/>
            <p:cNvSpPr>
              <a:spLocks noChangeArrowheads="1"/>
            </p:cNvSpPr>
            <p:nvPr/>
          </p:nvSpPr>
          <p:spPr bwMode="auto">
            <a:xfrm>
              <a:off x="2524904" y="3224531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74" name="TextBox 136"/>
            <p:cNvSpPr txBox="1">
              <a:spLocks noChangeArrowheads="1"/>
            </p:cNvSpPr>
            <p:nvPr/>
          </p:nvSpPr>
          <p:spPr bwMode="auto">
            <a:xfrm>
              <a:off x="2514714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675" name="Rectangle 142"/>
            <p:cNvSpPr>
              <a:spLocks noChangeArrowheads="1"/>
            </p:cNvSpPr>
            <p:nvPr/>
          </p:nvSpPr>
          <p:spPr bwMode="auto">
            <a:xfrm>
              <a:off x="3023379" y="3224531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76" name="TextBox 143"/>
            <p:cNvSpPr txBox="1">
              <a:spLocks noChangeArrowheads="1"/>
            </p:cNvSpPr>
            <p:nvPr/>
          </p:nvSpPr>
          <p:spPr bwMode="auto">
            <a:xfrm>
              <a:off x="3013189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3581400" y="3200400"/>
            <a:ext cx="996950" cy="276225"/>
            <a:chOff x="3581400" y="3200400"/>
            <a:chExt cx="996950" cy="276225"/>
          </a:xfrm>
        </p:grpSpPr>
        <p:sp>
          <p:nvSpPr>
            <p:cNvPr id="24661" name="Rectangle 151"/>
            <p:cNvSpPr>
              <a:spLocks noChangeArrowheads="1"/>
            </p:cNvSpPr>
            <p:nvPr/>
          </p:nvSpPr>
          <p:spPr bwMode="auto">
            <a:xfrm>
              <a:off x="3591590" y="3224531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62" name="Rectangle 158"/>
            <p:cNvSpPr>
              <a:spLocks noChangeArrowheads="1"/>
            </p:cNvSpPr>
            <p:nvPr/>
          </p:nvSpPr>
          <p:spPr bwMode="auto">
            <a:xfrm>
              <a:off x="4090065" y="3224531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63" name="TextBox 152"/>
            <p:cNvSpPr txBox="1">
              <a:spLocks noChangeArrowheads="1"/>
            </p:cNvSpPr>
            <p:nvPr/>
          </p:nvSpPr>
          <p:spPr bwMode="auto">
            <a:xfrm>
              <a:off x="3581400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64" name="TextBox 159"/>
            <p:cNvSpPr txBox="1">
              <a:spLocks noChangeArrowheads="1"/>
            </p:cNvSpPr>
            <p:nvPr/>
          </p:nvSpPr>
          <p:spPr bwMode="auto">
            <a:xfrm>
              <a:off x="4079875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65" name="Rectangle 149"/>
            <p:cNvSpPr>
              <a:spLocks noChangeArrowheads="1"/>
            </p:cNvSpPr>
            <p:nvPr/>
          </p:nvSpPr>
          <p:spPr bwMode="auto">
            <a:xfrm>
              <a:off x="3820304" y="3224531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66" name="TextBox 150"/>
            <p:cNvSpPr txBox="1">
              <a:spLocks noChangeArrowheads="1"/>
            </p:cNvSpPr>
            <p:nvPr/>
          </p:nvSpPr>
          <p:spPr bwMode="auto">
            <a:xfrm>
              <a:off x="3810114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67" name="Rectangle 156"/>
            <p:cNvSpPr>
              <a:spLocks noChangeArrowheads="1"/>
            </p:cNvSpPr>
            <p:nvPr/>
          </p:nvSpPr>
          <p:spPr bwMode="auto">
            <a:xfrm>
              <a:off x="4318779" y="3224531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68" name="TextBox 157"/>
            <p:cNvSpPr txBox="1">
              <a:spLocks noChangeArrowheads="1"/>
            </p:cNvSpPr>
            <p:nvPr/>
          </p:nvSpPr>
          <p:spPr bwMode="auto">
            <a:xfrm>
              <a:off x="4308589" y="3200400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7" name="Group 116"/>
          <p:cNvGrpSpPr/>
          <p:nvPr/>
        </p:nvGrpSpPr>
        <p:grpSpPr>
          <a:xfrm>
            <a:off x="4876800" y="3200400"/>
            <a:ext cx="990600" cy="276225"/>
            <a:chOff x="4876800" y="3200400"/>
            <a:chExt cx="990600" cy="276225"/>
          </a:xfrm>
        </p:grpSpPr>
        <p:sp>
          <p:nvSpPr>
            <p:cNvPr id="24653" name="Rectangle 165"/>
            <p:cNvSpPr>
              <a:spLocks noChangeArrowheads="1"/>
            </p:cNvSpPr>
            <p:nvPr/>
          </p:nvSpPr>
          <p:spPr bwMode="auto">
            <a:xfrm>
              <a:off x="4886985" y="3224531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54" name="Rectangle 172"/>
            <p:cNvSpPr>
              <a:spLocks noChangeArrowheads="1"/>
            </p:cNvSpPr>
            <p:nvPr/>
          </p:nvSpPr>
          <p:spPr bwMode="auto">
            <a:xfrm>
              <a:off x="5379359" y="3224531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55" name="TextBox 166"/>
            <p:cNvSpPr txBox="1">
              <a:spLocks noChangeArrowheads="1"/>
            </p:cNvSpPr>
            <p:nvPr/>
          </p:nvSpPr>
          <p:spPr bwMode="auto">
            <a:xfrm>
              <a:off x="4876800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4656" name="TextBox 173"/>
            <p:cNvSpPr txBox="1">
              <a:spLocks noChangeArrowheads="1"/>
            </p:cNvSpPr>
            <p:nvPr/>
          </p:nvSpPr>
          <p:spPr bwMode="auto">
            <a:xfrm>
              <a:off x="5369174" y="3200400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57" name="Rectangle 163"/>
            <p:cNvSpPr>
              <a:spLocks noChangeArrowheads="1"/>
            </p:cNvSpPr>
            <p:nvPr/>
          </p:nvSpPr>
          <p:spPr bwMode="auto">
            <a:xfrm>
              <a:off x="5115585" y="3224531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58" name="TextBox 164"/>
            <p:cNvSpPr txBox="1">
              <a:spLocks noChangeArrowheads="1"/>
            </p:cNvSpPr>
            <p:nvPr/>
          </p:nvSpPr>
          <p:spPr bwMode="auto">
            <a:xfrm>
              <a:off x="5105400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59" name="Rectangle 170"/>
            <p:cNvSpPr>
              <a:spLocks noChangeArrowheads="1"/>
            </p:cNvSpPr>
            <p:nvPr/>
          </p:nvSpPr>
          <p:spPr bwMode="auto">
            <a:xfrm>
              <a:off x="5607959" y="3224531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60" name="TextBox 171"/>
            <p:cNvSpPr txBox="1">
              <a:spLocks noChangeArrowheads="1"/>
            </p:cNvSpPr>
            <p:nvPr/>
          </p:nvSpPr>
          <p:spPr bwMode="auto">
            <a:xfrm>
              <a:off x="5597774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6248400" y="3200400"/>
            <a:ext cx="990600" cy="276225"/>
            <a:chOff x="6248400" y="3200400"/>
            <a:chExt cx="990600" cy="276225"/>
          </a:xfrm>
        </p:grpSpPr>
        <p:sp>
          <p:nvSpPr>
            <p:cNvPr id="24645" name="Rectangle 179"/>
            <p:cNvSpPr>
              <a:spLocks noChangeArrowheads="1"/>
            </p:cNvSpPr>
            <p:nvPr/>
          </p:nvSpPr>
          <p:spPr bwMode="auto">
            <a:xfrm>
              <a:off x="6258585" y="3224531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6" name="Rectangle 186"/>
            <p:cNvSpPr>
              <a:spLocks noChangeArrowheads="1"/>
            </p:cNvSpPr>
            <p:nvPr/>
          </p:nvSpPr>
          <p:spPr bwMode="auto">
            <a:xfrm>
              <a:off x="6750959" y="3224531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7" name="TextBox 180"/>
            <p:cNvSpPr txBox="1">
              <a:spLocks noChangeArrowheads="1"/>
            </p:cNvSpPr>
            <p:nvPr/>
          </p:nvSpPr>
          <p:spPr bwMode="auto">
            <a:xfrm>
              <a:off x="6248400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4648" name="TextBox 187"/>
            <p:cNvSpPr txBox="1">
              <a:spLocks noChangeArrowheads="1"/>
            </p:cNvSpPr>
            <p:nvPr/>
          </p:nvSpPr>
          <p:spPr bwMode="auto">
            <a:xfrm>
              <a:off x="6740774" y="3200400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49" name="Rectangle 177"/>
            <p:cNvSpPr>
              <a:spLocks noChangeArrowheads="1"/>
            </p:cNvSpPr>
            <p:nvPr/>
          </p:nvSpPr>
          <p:spPr bwMode="auto">
            <a:xfrm>
              <a:off x="6487185" y="3224531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50" name="TextBox 178"/>
            <p:cNvSpPr txBox="1">
              <a:spLocks noChangeArrowheads="1"/>
            </p:cNvSpPr>
            <p:nvPr/>
          </p:nvSpPr>
          <p:spPr bwMode="auto">
            <a:xfrm>
              <a:off x="6477000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51" name="Rectangle 184"/>
            <p:cNvSpPr>
              <a:spLocks noChangeArrowheads="1"/>
            </p:cNvSpPr>
            <p:nvPr/>
          </p:nvSpPr>
          <p:spPr bwMode="auto">
            <a:xfrm>
              <a:off x="6979559" y="3224531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52" name="TextBox 185"/>
            <p:cNvSpPr txBox="1">
              <a:spLocks noChangeArrowheads="1"/>
            </p:cNvSpPr>
            <p:nvPr/>
          </p:nvSpPr>
          <p:spPr bwMode="auto">
            <a:xfrm>
              <a:off x="6969374" y="3200400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3200400" y="3838575"/>
            <a:ext cx="803275" cy="276225"/>
            <a:chOff x="3200400" y="3838575"/>
            <a:chExt cx="803275" cy="276225"/>
          </a:xfrm>
        </p:grpSpPr>
        <p:sp>
          <p:nvSpPr>
            <p:cNvPr id="24639" name="Rectangle 193"/>
            <p:cNvSpPr>
              <a:spLocks noChangeArrowheads="1"/>
            </p:cNvSpPr>
            <p:nvPr/>
          </p:nvSpPr>
          <p:spPr bwMode="auto">
            <a:xfrm>
              <a:off x="3210588" y="38627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40" name="TextBox 194"/>
            <p:cNvSpPr txBox="1">
              <a:spLocks noChangeArrowheads="1"/>
            </p:cNvSpPr>
            <p:nvPr/>
          </p:nvSpPr>
          <p:spPr bwMode="auto">
            <a:xfrm>
              <a:off x="3200400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4641" name="Rectangle 191"/>
            <p:cNvSpPr>
              <a:spLocks noChangeArrowheads="1"/>
            </p:cNvSpPr>
            <p:nvPr/>
          </p:nvSpPr>
          <p:spPr bwMode="auto">
            <a:xfrm>
              <a:off x="3515483" y="38627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42" name="TextBox 192"/>
            <p:cNvSpPr txBox="1">
              <a:spLocks noChangeArrowheads="1"/>
            </p:cNvSpPr>
            <p:nvPr/>
          </p:nvSpPr>
          <p:spPr bwMode="auto">
            <a:xfrm>
              <a:off x="3505295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43" name="Rectangle 196"/>
            <p:cNvSpPr>
              <a:spLocks noChangeArrowheads="1"/>
            </p:cNvSpPr>
            <p:nvPr/>
          </p:nvSpPr>
          <p:spPr bwMode="auto">
            <a:xfrm>
              <a:off x="3744154" y="38627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44" name="TextBox 197"/>
            <p:cNvSpPr txBox="1">
              <a:spLocks noChangeArrowheads="1"/>
            </p:cNvSpPr>
            <p:nvPr/>
          </p:nvSpPr>
          <p:spPr bwMode="auto">
            <a:xfrm>
              <a:off x="3733965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4572000" y="3838575"/>
            <a:ext cx="803275" cy="276225"/>
            <a:chOff x="4572000" y="3838575"/>
            <a:chExt cx="803275" cy="276225"/>
          </a:xfrm>
        </p:grpSpPr>
        <p:sp>
          <p:nvSpPr>
            <p:cNvPr id="24633" name="Rectangle 199"/>
            <p:cNvSpPr>
              <a:spLocks noChangeArrowheads="1"/>
            </p:cNvSpPr>
            <p:nvPr/>
          </p:nvSpPr>
          <p:spPr bwMode="auto">
            <a:xfrm>
              <a:off x="4582188" y="38627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34" name="TextBox 200"/>
            <p:cNvSpPr txBox="1">
              <a:spLocks noChangeArrowheads="1"/>
            </p:cNvSpPr>
            <p:nvPr/>
          </p:nvSpPr>
          <p:spPr bwMode="auto">
            <a:xfrm>
              <a:off x="4572000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4635" name="Rectangle 202"/>
            <p:cNvSpPr>
              <a:spLocks noChangeArrowheads="1"/>
            </p:cNvSpPr>
            <p:nvPr/>
          </p:nvSpPr>
          <p:spPr bwMode="auto">
            <a:xfrm>
              <a:off x="4887083" y="38627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36" name="TextBox 203"/>
            <p:cNvSpPr txBox="1">
              <a:spLocks noChangeArrowheads="1"/>
            </p:cNvSpPr>
            <p:nvPr/>
          </p:nvSpPr>
          <p:spPr bwMode="auto">
            <a:xfrm>
              <a:off x="4876895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37" name="Rectangle 205"/>
            <p:cNvSpPr>
              <a:spLocks noChangeArrowheads="1"/>
            </p:cNvSpPr>
            <p:nvPr/>
          </p:nvSpPr>
          <p:spPr bwMode="auto">
            <a:xfrm>
              <a:off x="5115754" y="38627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38" name="TextBox 206"/>
            <p:cNvSpPr txBox="1">
              <a:spLocks noChangeArrowheads="1"/>
            </p:cNvSpPr>
            <p:nvPr/>
          </p:nvSpPr>
          <p:spPr bwMode="auto">
            <a:xfrm>
              <a:off x="5105565" y="38385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5867400" y="3838575"/>
            <a:ext cx="1260475" cy="276225"/>
            <a:chOff x="5867400" y="3838575"/>
            <a:chExt cx="1260475" cy="276225"/>
          </a:xfrm>
        </p:grpSpPr>
        <p:sp>
          <p:nvSpPr>
            <p:cNvPr id="13" name="Rectangle 208"/>
            <p:cNvSpPr>
              <a:spLocks noChangeArrowheads="1"/>
            </p:cNvSpPr>
            <p:nvPr/>
          </p:nvSpPr>
          <p:spPr bwMode="auto">
            <a:xfrm>
              <a:off x="5877587" y="38627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TextBox 209"/>
            <p:cNvSpPr txBox="1">
              <a:spLocks noChangeArrowheads="1"/>
            </p:cNvSpPr>
            <p:nvPr/>
          </p:nvSpPr>
          <p:spPr bwMode="auto">
            <a:xfrm>
              <a:off x="5867400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4625" name="Rectangle 211"/>
            <p:cNvSpPr>
              <a:spLocks noChangeArrowheads="1"/>
            </p:cNvSpPr>
            <p:nvPr/>
          </p:nvSpPr>
          <p:spPr bwMode="auto">
            <a:xfrm>
              <a:off x="6182447" y="38627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5" name="TextBox 212"/>
            <p:cNvSpPr txBox="1">
              <a:spLocks noChangeArrowheads="1"/>
            </p:cNvSpPr>
            <p:nvPr/>
          </p:nvSpPr>
          <p:spPr bwMode="auto">
            <a:xfrm>
              <a:off x="6172260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6" name="Rectangle 214"/>
            <p:cNvSpPr>
              <a:spLocks noChangeArrowheads="1"/>
            </p:cNvSpPr>
            <p:nvPr/>
          </p:nvSpPr>
          <p:spPr bwMode="auto">
            <a:xfrm>
              <a:off x="6411092" y="38627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28" name="TextBox 215"/>
            <p:cNvSpPr txBox="1">
              <a:spLocks noChangeArrowheads="1"/>
            </p:cNvSpPr>
            <p:nvPr/>
          </p:nvSpPr>
          <p:spPr bwMode="auto">
            <a:xfrm>
              <a:off x="6400905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629" name="Rectangle 217"/>
            <p:cNvSpPr>
              <a:spLocks noChangeArrowheads="1"/>
            </p:cNvSpPr>
            <p:nvPr/>
          </p:nvSpPr>
          <p:spPr bwMode="auto">
            <a:xfrm>
              <a:off x="6639738" y="38627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7" name="TextBox 218"/>
            <p:cNvSpPr txBox="1">
              <a:spLocks noChangeArrowheads="1"/>
            </p:cNvSpPr>
            <p:nvPr/>
          </p:nvSpPr>
          <p:spPr bwMode="auto">
            <a:xfrm>
              <a:off x="6629551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" name="Rectangle 220"/>
            <p:cNvSpPr>
              <a:spLocks noChangeArrowheads="1"/>
            </p:cNvSpPr>
            <p:nvPr/>
          </p:nvSpPr>
          <p:spPr bwMode="auto">
            <a:xfrm>
              <a:off x="6868383" y="38627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32" name="TextBox 221"/>
            <p:cNvSpPr txBox="1">
              <a:spLocks noChangeArrowheads="1"/>
            </p:cNvSpPr>
            <p:nvPr/>
          </p:nvSpPr>
          <p:spPr bwMode="auto">
            <a:xfrm>
              <a:off x="6858196" y="38385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3048000" y="5667375"/>
            <a:ext cx="547688" cy="276225"/>
            <a:chOff x="3048000" y="5667375"/>
            <a:chExt cx="547688" cy="276225"/>
          </a:xfrm>
        </p:grpSpPr>
        <p:sp>
          <p:nvSpPr>
            <p:cNvPr id="24619" name="Rectangle 148"/>
            <p:cNvSpPr>
              <a:spLocks noChangeArrowheads="1"/>
            </p:cNvSpPr>
            <p:nvPr/>
          </p:nvSpPr>
          <p:spPr bwMode="auto">
            <a:xfrm>
              <a:off x="3093340" y="56915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TextBox 155"/>
            <p:cNvSpPr txBox="1">
              <a:spLocks noChangeArrowheads="1"/>
            </p:cNvSpPr>
            <p:nvPr/>
          </p:nvSpPr>
          <p:spPr bwMode="auto">
            <a:xfrm>
              <a:off x="3048000" y="56673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20" name="Rectangle 162"/>
            <p:cNvSpPr>
              <a:spLocks noChangeArrowheads="1"/>
            </p:cNvSpPr>
            <p:nvPr/>
          </p:nvSpPr>
          <p:spPr bwMode="auto">
            <a:xfrm>
              <a:off x="3321844" y="56915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22" name="TextBox 167"/>
            <p:cNvSpPr txBox="1">
              <a:spLocks noChangeArrowheads="1"/>
            </p:cNvSpPr>
            <p:nvPr/>
          </p:nvSpPr>
          <p:spPr bwMode="auto">
            <a:xfrm>
              <a:off x="3276504" y="56673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4405313" y="5667375"/>
            <a:ext cx="547687" cy="276225"/>
            <a:chOff x="4405313" y="5667375"/>
            <a:chExt cx="547687" cy="276225"/>
          </a:xfrm>
        </p:grpSpPr>
        <p:sp>
          <p:nvSpPr>
            <p:cNvPr id="24615" name="Rectangle 183"/>
            <p:cNvSpPr>
              <a:spLocks noChangeArrowheads="1"/>
            </p:cNvSpPr>
            <p:nvPr/>
          </p:nvSpPr>
          <p:spPr bwMode="auto">
            <a:xfrm>
              <a:off x="4450653" y="56915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6" name="TextBox 188"/>
            <p:cNvSpPr txBox="1">
              <a:spLocks noChangeArrowheads="1"/>
            </p:cNvSpPr>
            <p:nvPr/>
          </p:nvSpPr>
          <p:spPr bwMode="auto">
            <a:xfrm>
              <a:off x="4405313" y="56673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24617" name="Rectangle 189"/>
            <p:cNvSpPr>
              <a:spLocks noChangeArrowheads="1"/>
            </p:cNvSpPr>
            <p:nvPr/>
          </p:nvSpPr>
          <p:spPr bwMode="auto">
            <a:xfrm>
              <a:off x="4679157" y="56915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18" name="TextBox 190"/>
            <p:cNvSpPr txBox="1">
              <a:spLocks noChangeArrowheads="1"/>
            </p:cNvSpPr>
            <p:nvPr/>
          </p:nvSpPr>
          <p:spPr bwMode="auto">
            <a:xfrm>
              <a:off x="4633817" y="56673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4" name="Group 123"/>
          <p:cNvGrpSpPr/>
          <p:nvPr/>
        </p:nvGrpSpPr>
        <p:grpSpPr>
          <a:xfrm>
            <a:off x="5715000" y="5667375"/>
            <a:ext cx="547688" cy="276225"/>
            <a:chOff x="5715000" y="5667375"/>
            <a:chExt cx="547688" cy="276225"/>
          </a:xfrm>
        </p:grpSpPr>
        <p:sp>
          <p:nvSpPr>
            <p:cNvPr id="24611" name="Rectangle 195"/>
            <p:cNvSpPr>
              <a:spLocks noChangeArrowheads="1"/>
            </p:cNvSpPr>
            <p:nvPr/>
          </p:nvSpPr>
          <p:spPr bwMode="auto">
            <a:xfrm>
              <a:off x="5760340" y="56915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12" name="TextBox 198"/>
            <p:cNvSpPr txBox="1">
              <a:spLocks noChangeArrowheads="1"/>
            </p:cNvSpPr>
            <p:nvPr/>
          </p:nvSpPr>
          <p:spPr bwMode="auto">
            <a:xfrm>
              <a:off x="5715000" y="56673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4613" name="Rectangle 201"/>
            <p:cNvSpPr>
              <a:spLocks noChangeArrowheads="1"/>
            </p:cNvSpPr>
            <p:nvPr/>
          </p:nvSpPr>
          <p:spPr bwMode="auto">
            <a:xfrm>
              <a:off x="5988844" y="56915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614" name="TextBox 204"/>
            <p:cNvSpPr txBox="1">
              <a:spLocks noChangeArrowheads="1"/>
            </p:cNvSpPr>
            <p:nvPr/>
          </p:nvSpPr>
          <p:spPr bwMode="auto">
            <a:xfrm>
              <a:off x="5943504" y="56673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5914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630" grpId="0" animBg="1"/>
      <p:bldP spid="24626" grpId="0" animBg="1"/>
      <p:bldP spid="24623" grpId="0" animBg="1"/>
      <p:bldP spid="24620" grpId="0" animBg="1"/>
      <p:bldP spid="69" grpId="0" animBg="1"/>
      <p:bldP spid="70" grpId="0" animBg="1"/>
      <p:bldP spid="76" grpId="0" animBg="1"/>
      <p:bldP spid="81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MapReduce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Programmers specify two functions: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</a:rPr>
              <a:t>map</a:t>
            </a:r>
            <a:r>
              <a:rPr lang="en-US" dirty="0" smtClean="0"/>
              <a:t> (k, v) </a:t>
            </a:r>
            <a:r>
              <a:rPr lang="en-US" dirty="0" smtClean="0">
                <a:cs typeface="Arial" charset="0"/>
              </a:rPr>
              <a:t>→ &lt;k’, v’&gt;*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reduce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All values with the same key are sent to the same reducer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The execution framework handles everything else…</a:t>
            </a: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4419600" y="6015335"/>
            <a:ext cx="4419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What’s “everything else”?</a:t>
            </a:r>
            <a:endParaRPr lang="en-US" sz="2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29874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“Runtime”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Handles scheduling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Assigns workers to map and reduce tasks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Handles “data distribution”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Moves processes to data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Handles synchronization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Gathers, sorts, and shuffles intermediate data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Handles errors and faults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Detects worker failures and restarts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Everything happens on top of a distributed FS (later)</a:t>
            </a:r>
          </a:p>
        </p:txBody>
      </p:sp>
    </p:spTree>
    <p:extLst>
      <p:ext uri="{BB962C8B-B14F-4D97-AF65-F5344CB8AC3E}">
        <p14:creationId xmlns:p14="http://schemas.microsoft.com/office/powerpoint/2010/main" val="27481024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MapReduce</a:t>
            </a:r>
          </a:p>
        </p:txBody>
      </p:sp>
      <p:sp>
        <p:nvSpPr>
          <p:cNvPr id="235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dirty="0" smtClean="0"/>
              <a:t>Programmers specify two functions: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</a:rPr>
              <a:t>map</a:t>
            </a:r>
            <a:r>
              <a:rPr lang="en-US" dirty="0" smtClean="0"/>
              <a:t> (k, v) </a:t>
            </a:r>
            <a:r>
              <a:rPr lang="en-US" dirty="0" smtClean="0">
                <a:cs typeface="Arial" charset="0"/>
              </a:rPr>
              <a:t>→ &lt;k’, v’&gt;*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reduce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All values with the same key are reduced together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The execution framework handles everything else…</a:t>
            </a:r>
          </a:p>
          <a:p>
            <a:pPr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Not quite…usually, programmers also specify:</a:t>
            </a:r>
          </a:p>
          <a:p>
            <a:pPr lvl="1">
              <a:lnSpc>
                <a:spcPct val="90000"/>
              </a:lnSpc>
              <a:buFont typeface="Wingdings" pitchFamily="2" charset="2"/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partition</a:t>
            </a:r>
            <a:r>
              <a:rPr lang="en-US" dirty="0" smtClean="0">
                <a:cs typeface="Arial" charset="0"/>
              </a:rPr>
              <a:t> (k’, number of partitions) → partition for k’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Often a simple hash of the key, e.g., hash(k’) mod n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Divides up key space for parallel reduce operations</a:t>
            </a:r>
          </a:p>
          <a:p>
            <a:pPr lvl="1">
              <a:lnSpc>
                <a:spcPct val="90000"/>
              </a:lnSpc>
              <a:buNone/>
            </a:pPr>
            <a:r>
              <a:rPr lang="en-US" b="1" dirty="0" smtClean="0">
                <a:solidFill>
                  <a:srgbClr val="FF0000"/>
                </a:solidFill>
                <a:cs typeface="Arial" charset="0"/>
              </a:rPr>
              <a:t>combine</a:t>
            </a:r>
            <a:r>
              <a:rPr lang="en-US" dirty="0" smtClean="0">
                <a:cs typeface="Arial" charset="0"/>
              </a:rPr>
              <a:t> (k’, v’) → &lt;k’, v’&gt;*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Mini-reducers that run in memory after the map phase</a:t>
            </a:r>
          </a:p>
          <a:p>
            <a:pPr lvl="1">
              <a:lnSpc>
                <a:spcPct val="90000"/>
              </a:lnSpc>
            </a:pPr>
            <a:r>
              <a:rPr lang="en-US" dirty="0" smtClean="0">
                <a:cs typeface="Arial" charset="0"/>
              </a:rPr>
              <a:t>Used as an optimization to reduce network traffic</a:t>
            </a:r>
          </a:p>
        </p:txBody>
      </p:sp>
    </p:spTree>
    <p:extLst>
      <p:ext uri="{BB962C8B-B14F-4D97-AF65-F5344CB8AC3E}">
        <p14:creationId xmlns:p14="http://schemas.microsoft.com/office/powerpoint/2010/main" val="2494023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5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grpSp>
        <p:nvGrpSpPr>
          <p:cNvPr id="327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6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5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4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19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0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1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2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3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Shuffle and Sort:</a:t>
            </a:r>
            <a:r>
              <a:rPr lang="en-US" b="0" dirty="0">
                <a:solidFill>
                  <a:schemeClr val="bg2"/>
                </a:solidFill>
              </a:rPr>
              <a:t> aggregate values by keys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333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1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30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9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28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34" name="Group 333"/>
          <p:cNvGrpSpPr/>
          <p:nvPr/>
        </p:nvGrpSpPr>
        <p:grpSpPr>
          <a:xfrm>
            <a:off x="5867400" y="4448175"/>
            <a:ext cx="1260475" cy="276225"/>
            <a:chOff x="5867400" y="4448175"/>
            <a:chExt cx="1260475" cy="276225"/>
          </a:xfrm>
        </p:grpSpPr>
        <p:sp>
          <p:nvSpPr>
            <p:cNvPr id="335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36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337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8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39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0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3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1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2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6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43" name="Rectangle 220"/>
            <p:cNvSpPr>
              <a:spLocks noChangeArrowheads="1"/>
            </p:cNvSpPr>
            <p:nvPr/>
          </p:nvSpPr>
          <p:spPr bwMode="auto">
            <a:xfrm>
              <a:off x="6868383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4" name="TextBox 221"/>
            <p:cNvSpPr txBox="1">
              <a:spLocks noChangeArrowheads="1"/>
            </p:cNvSpPr>
            <p:nvPr/>
          </p:nvSpPr>
          <p:spPr bwMode="auto">
            <a:xfrm>
              <a:off x="6858196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359218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1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9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0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3" dur="5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2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8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9" grpId="0" animBg="1"/>
      <p:bldP spid="170" grpId="0" animBg="1"/>
      <p:bldP spid="171" grpId="0" animBg="1"/>
      <p:bldP spid="172" grpId="0" animBg="1"/>
      <p:bldP spid="213" grpId="0" animBg="1"/>
      <p:bldP spid="214" grpId="0" animBg="1"/>
      <p:bldP spid="215" grpId="0" animBg="1"/>
      <p:bldP spid="216" grpId="0" animBg="1"/>
      <p:bldP spid="188" grpId="0" animBg="1"/>
      <p:bldP spid="193" grpId="0" animBg="1"/>
      <p:bldP spid="195" grpId="0" animBg="1"/>
      <p:bldP spid="217" grpId="0" animBg="1"/>
      <p:bldP spid="281" grpId="0" animBg="1"/>
      <p:bldP spid="282" grpId="0" animBg="1"/>
      <p:bldP spid="283" grpId="0" animBg="1"/>
      <p:bldP spid="28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4"/>
          <p:cNvSpPr>
            <a:spLocks noChangeArrowheads="1"/>
          </p:cNvSpPr>
          <p:nvPr/>
        </p:nvSpPr>
        <p:spPr bwMode="auto">
          <a:xfrm>
            <a:off x="76200" y="2666999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b="0" dirty="0" smtClean="0">
                <a:latin typeface="Gill Sans"/>
                <a:cs typeface="Gill Sans"/>
              </a:rPr>
              <a:t>@</a:t>
            </a:r>
            <a:r>
              <a:rPr lang="en-US" sz="3200" b="0" dirty="0" err="1" smtClean="0">
                <a:latin typeface="Gill Sans"/>
                <a:cs typeface="Gill Sans"/>
              </a:rPr>
              <a:t>lintool</a:t>
            </a:r>
            <a:endParaRPr lang="en-US" sz="32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82958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more details…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Barrier between map and reduce phases</a:t>
            </a:r>
          </a:p>
          <a:p>
            <a:pPr lvl="1"/>
            <a:r>
              <a:rPr lang="en-US" dirty="0" smtClean="0"/>
              <a:t>But we can begin copying intermediate data earlier</a:t>
            </a:r>
          </a:p>
          <a:p>
            <a:r>
              <a:rPr lang="en-US" dirty="0" smtClean="0"/>
              <a:t>Keys arrive at each reducer in sorted order</a:t>
            </a:r>
          </a:p>
          <a:p>
            <a:pPr lvl="1"/>
            <a:r>
              <a:rPr lang="en-US" dirty="0" smtClean="0"/>
              <a:t>No enforced ordering </a:t>
            </a:r>
            <a:r>
              <a:rPr lang="en-US" i="1" dirty="0" smtClean="0"/>
              <a:t>across</a:t>
            </a:r>
            <a:r>
              <a:rPr lang="en-US" dirty="0" smtClean="0"/>
              <a:t> reducers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426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“Hello World”: Word Count</a:t>
            </a:r>
          </a:p>
        </p:txBody>
      </p:sp>
      <p:sp>
        <p:nvSpPr>
          <p:cNvPr id="27651" name="Text Box 4"/>
          <p:cNvSpPr txBox="1">
            <a:spLocks noChangeArrowheads="1"/>
          </p:cNvSpPr>
          <p:nvPr/>
        </p:nvSpPr>
        <p:spPr bwMode="auto">
          <a:xfrm>
            <a:off x="1660525" y="1905000"/>
            <a:ext cx="6111875" cy="28623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dirty="0">
                <a:solidFill>
                  <a:schemeClr val="bg1"/>
                </a:solidFill>
                <a:latin typeface="Gill Sans"/>
                <a:cs typeface="Gill Sans"/>
              </a:rPr>
              <a:t>Map(String </a:t>
            </a:r>
            <a:r>
              <a:rPr lang="en-US" sz="1800" dirty="0" err="1" smtClean="0">
                <a:solidFill>
                  <a:schemeClr val="bg1"/>
                </a:solidFill>
                <a:latin typeface="Gill Sans"/>
                <a:cs typeface="Gill Sans"/>
              </a:rPr>
              <a:t>docid</a:t>
            </a:r>
            <a:r>
              <a:rPr lang="en-US" sz="1800" dirty="0" smtClean="0">
                <a:solidFill>
                  <a:schemeClr val="bg1"/>
                </a:solidFill>
                <a:latin typeface="Gill Sans"/>
                <a:cs typeface="Gill Sans"/>
              </a:rPr>
              <a:t>, </a:t>
            </a:r>
            <a:r>
              <a:rPr lang="en-US" sz="1800" dirty="0">
                <a:solidFill>
                  <a:schemeClr val="bg1"/>
                </a:solidFill>
                <a:latin typeface="Gill Sans"/>
                <a:cs typeface="Gill Sans"/>
              </a:rPr>
              <a:t>String </a:t>
            </a:r>
            <a:r>
              <a:rPr lang="en-US" sz="1800" dirty="0" smtClean="0">
                <a:solidFill>
                  <a:schemeClr val="bg1"/>
                </a:solidFill>
                <a:latin typeface="Gill Sans"/>
                <a:cs typeface="Gill Sans"/>
              </a:rPr>
              <a:t>text):</a:t>
            </a:r>
            <a:endParaRPr lang="en-US" sz="180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1800" b="0" i="1" dirty="0" smtClean="0">
                <a:solidFill>
                  <a:schemeClr val="bg1"/>
                </a:solidFill>
                <a:latin typeface="Gill Sans"/>
                <a:cs typeface="Gill Sans"/>
              </a:rPr>
              <a:t>     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for each word w in text:</a:t>
            </a:r>
          </a:p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          Emit(w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, 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1);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1800" dirty="0">
                <a:solidFill>
                  <a:schemeClr val="bg1"/>
                </a:solidFill>
                <a:latin typeface="Gill Sans"/>
                <a:cs typeface="Gill Sans"/>
              </a:rPr>
              <a:t>Reduce(String </a:t>
            </a:r>
            <a:r>
              <a:rPr lang="en-US" sz="1800" dirty="0" smtClean="0">
                <a:solidFill>
                  <a:schemeClr val="bg1"/>
                </a:solidFill>
                <a:latin typeface="Gill Sans"/>
                <a:cs typeface="Gill Sans"/>
              </a:rPr>
              <a:t>term, </a:t>
            </a:r>
            <a:r>
              <a:rPr lang="en-US" sz="1800" dirty="0" err="1" smtClean="0">
                <a:solidFill>
                  <a:schemeClr val="bg1"/>
                </a:solidFill>
                <a:latin typeface="Gill Sans"/>
                <a:cs typeface="Gill Sans"/>
              </a:rPr>
              <a:t>Iterator</a:t>
            </a:r>
            <a:r>
              <a:rPr lang="en-US" sz="1800" dirty="0" smtClean="0">
                <a:solidFill>
                  <a:schemeClr val="bg1"/>
                </a:solidFill>
                <a:latin typeface="Gill Sans"/>
                <a:cs typeface="Gill Sans"/>
              </a:rPr>
              <a:t>&lt;</a:t>
            </a:r>
            <a:r>
              <a:rPr lang="en-US" sz="1800" dirty="0" err="1" smtClean="0">
                <a:solidFill>
                  <a:schemeClr val="bg1"/>
                </a:solidFill>
                <a:latin typeface="Gill Sans"/>
                <a:cs typeface="Gill Sans"/>
              </a:rPr>
              <a:t>Int</a:t>
            </a:r>
            <a:r>
              <a:rPr lang="en-US" sz="1800" dirty="0" smtClean="0">
                <a:solidFill>
                  <a:schemeClr val="bg1"/>
                </a:solidFill>
                <a:latin typeface="Gill Sans"/>
                <a:cs typeface="Gill Sans"/>
              </a:rPr>
              <a:t>&gt; values):</a:t>
            </a:r>
            <a:endParaRPr lang="en-US" sz="180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1800" b="0" i="1" dirty="0">
                <a:solidFill>
                  <a:schemeClr val="bg1"/>
                </a:solidFill>
                <a:latin typeface="Gill Sans"/>
                <a:cs typeface="Gill Sans"/>
              </a:rPr>
              <a:t>    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int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 sum 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= 0;</a:t>
            </a:r>
          </a:p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     for each v in 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values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</a:t>
            </a:r>
          </a:p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          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sum 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+= 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v;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          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Emit(term, value);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32546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can refer to…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programming model</a:t>
            </a:r>
          </a:p>
          <a:p>
            <a:r>
              <a:rPr lang="en-US" dirty="0" smtClean="0"/>
              <a:t>The execution framework (aka “runtime”)</a:t>
            </a:r>
          </a:p>
          <a:p>
            <a:r>
              <a:rPr lang="en-US" dirty="0" smtClean="0"/>
              <a:t>The specific implementation</a:t>
            </a:r>
            <a:endParaRPr lang="en-US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2895600" y="5710535"/>
            <a:ext cx="5715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Usage is usually clear from context!</a:t>
            </a:r>
            <a:endParaRPr lang="en-US" sz="2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13988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Google has a proprietary implementation in C++</a:t>
            </a:r>
          </a:p>
          <a:p>
            <a:pPr lvl="1"/>
            <a:r>
              <a:rPr lang="en-US" dirty="0" smtClean="0"/>
              <a:t>Bindings in Java, Python</a:t>
            </a:r>
          </a:p>
          <a:p>
            <a:r>
              <a:rPr lang="en-US" dirty="0" smtClean="0"/>
              <a:t>Hadoop is an open-source implementation in Java</a:t>
            </a:r>
          </a:p>
          <a:p>
            <a:pPr lvl="1"/>
            <a:r>
              <a:rPr lang="en-US" dirty="0" smtClean="0"/>
              <a:t>Development led by Yahoo, </a:t>
            </a:r>
            <a:r>
              <a:rPr lang="en-US" dirty="0" smtClean="0"/>
              <a:t>now </a:t>
            </a:r>
            <a:r>
              <a:rPr lang="en-US" dirty="0" smtClean="0"/>
              <a:t>an Apache </a:t>
            </a:r>
            <a:r>
              <a:rPr lang="en-US" dirty="0" smtClean="0"/>
              <a:t>project</a:t>
            </a:r>
          </a:p>
          <a:p>
            <a:pPr lvl="1"/>
            <a:r>
              <a:rPr lang="en-US" dirty="0" smtClean="0"/>
              <a:t>Used in production at Yahoo, Facebook, Twitter, LinkedIn, Netflix, …</a:t>
            </a:r>
            <a:endParaRPr lang="en-US" dirty="0" smtClean="0"/>
          </a:p>
          <a:p>
            <a:pPr lvl="1"/>
            <a:r>
              <a:rPr lang="en-US" dirty="0" smtClean="0"/>
              <a:t>The </a:t>
            </a:r>
            <a:r>
              <a:rPr lang="en-US" i="1" dirty="0" smtClean="0"/>
              <a:t>de facto</a:t>
            </a:r>
            <a:r>
              <a:rPr lang="en-US" dirty="0" smtClean="0"/>
              <a:t> big data processing platform</a:t>
            </a:r>
          </a:p>
          <a:p>
            <a:pPr lvl="1"/>
            <a:r>
              <a:rPr lang="en-US" dirty="0" smtClean="0"/>
              <a:t>Rapidly expanding software </a:t>
            </a:r>
            <a:r>
              <a:rPr lang="en-US" dirty="0" smtClean="0"/>
              <a:t>ecosystem</a:t>
            </a:r>
          </a:p>
          <a:p>
            <a:r>
              <a:rPr lang="en-US" dirty="0"/>
              <a:t>Lots of custom research implementations</a:t>
            </a:r>
          </a:p>
          <a:p>
            <a:pPr lvl="1"/>
            <a:r>
              <a:rPr lang="en-US" dirty="0"/>
              <a:t>For GPUs, cell processors, etc.</a:t>
            </a:r>
          </a:p>
          <a:p>
            <a:pPr lvl="1"/>
            <a:endParaRPr lang="en-US" dirty="0" smtClean="0"/>
          </a:p>
        </p:txBody>
      </p:sp>
      <p:pic>
        <p:nvPicPr>
          <p:cNvPr id="4" name="Picture 3" descr="hadoop+elephant_rgb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5791200" y="5867400"/>
            <a:ext cx="3048000" cy="72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4325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1"/>
          <p:cNvSpPr>
            <a:spLocks noChangeArrowheads="1"/>
          </p:cNvSpPr>
          <p:nvPr/>
        </p:nvSpPr>
        <p:spPr bwMode="auto">
          <a:xfrm>
            <a:off x="1371600" y="33289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5" name="TextBox 2"/>
          <p:cNvSpPr txBox="1">
            <a:spLocks noChangeArrowheads="1"/>
          </p:cNvSpPr>
          <p:nvPr/>
        </p:nvSpPr>
        <p:spPr bwMode="auto">
          <a:xfrm>
            <a:off x="1384300" y="33051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split 0</a:t>
            </a:r>
          </a:p>
        </p:txBody>
      </p:sp>
      <p:sp>
        <p:nvSpPr>
          <p:cNvPr id="28676" name="Rectangle 6"/>
          <p:cNvSpPr>
            <a:spLocks noChangeArrowheads="1"/>
          </p:cNvSpPr>
          <p:nvPr/>
        </p:nvSpPr>
        <p:spPr bwMode="auto">
          <a:xfrm>
            <a:off x="1371600" y="35575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7" name="TextBox 7"/>
          <p:cNvSpPr txBox="1">
            <a:spLocks noChangeArrowheads="1"/>
          </p:cNvSpPr>
          <p:nvPr/>
        </p:nvSpPr>
        <p:spPr bwMode="auto">
          <a:xfrm>
            <a:off x="1384300" y="35337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1</a:t>
            </a:r>
          </a:p>
        </p:txBody>
      </p:sp>
      <p:sp>
        <p:nvSpPr>
          <p:cNvPr id="28678" name="Rectangle 9"/>
          <p:cNvSpPr>
            <a:spLocks noChangeArrowheads="1"/>
          </p:cNvSpPr>
          <p:nvPr/>
        </p:nvSpPr>
        <p:spPr bwMode="auto">
          <a:xfrm>
            <a:off x="1371600" y="37861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9" name="TextBox 10"/>
          <p:cNvSpPr txBox="1">
            <a:spLocks noChangeArrowheads="1"/>
          </p:cNvSpPr>
          <p:nvPr/>
        </p:nvSpPr>
        <p:spPr bwMode="auto">
          <a:xfrm>
            <a:off x="1384300" y="37623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2</a:t>
            </a:r>
          </a:p>
        </p:txBody>
      </p:sp>
      <p:sp>
        <p:nvSpPr>
          <p:cNvPr id="28680" name="Rectangle 12"/>
          <p:cNvSpPr>
            <a:spLocks noChangeArrowheads="1"/>
          </p:cNvSpPr>
          <p:nvPr/>
        </p:nvSpPr>
        <p:spPr bwMode="auto">
          <a:xfrm>
            <a:off x="1371600" y="40147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1" name="TextBox 13"/>
          <p:cNvSpPr txBox="1">
            <a:spLocks noChangeArrowheads="1"/>
          </p:cNvSpPr>
          <p:nvPr/>
        </p:nvSpPr>
        <p:spPr bwMode="auto">
          <a:xfrm>
            <a:off x="1384300" y="39909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3</a:t>
            </a:r>
          </a:p>
        </p:txBody>
      </p:sp>
      <p:sp>
        <p:nvSpPr>
          <p:cNvPr id="28682" name="Rectangle 15"/>
          <p:cNvSpPr>
            <a:spLocks noChangeArrowheads="1"/>
          </p:cNvSpPr>
          <p:nvPr/>
        </p:nvSpPr>
        <p:spPr bwMode="auto">
          <a:xfrm>
            <a:off x="1371600" y="42433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3" name="TextBox 16"/>
          <p:cNvSpPr txBox="1">
            <a:spLocks noChangeArrowheads="1"/>
          </p:cNvSpPr>
          <p:nvPr/>
        </p:nvSpPr>
        <p:spPr bwMode="auto">
          <a:xfrm>
            <a:off x="1384300" y="42195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4</a:t>
            </a:r>
          </a:p>
        </p:txBody>
      </p:sp>
      <p:sp>
        <p:nvSpPr>
          <p:cNvPr id="28684" name="Oval 18"/>
          <p:cNvSpPr>
            <a:spLocks noChangeArrowheads="1"/>
          </p:cNvSpPr>
          <p:nvPr/>
        </p:nvSpPr>
        <p:spPr bwMode="auto">
          <a:xfrm>
            <a:off x="2514600" y="29718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5" name="TextBox 19"/>
          <p:cNvSpPr txBox="1">
            <a:spLocks noChangeArrowheads="1"/>
          </p:cNvSpPr>
          <p:nvPr/>
        </p:nvSpPr>
        <p:spPr bwMode="auto">
          <a:xfrm>
            <a:off x="2611438" y="30622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86" name="Oval 21"/>
          <p:cNvSpPr>
            <a:spLocks noChangeArrowheads="1"/>
          </p:cNvSpPr>
          <p:nvPr/>
        </p:nvSpPr>
        <p:spPr bwMode="auto">
          <a:xfrm>
            <a:off x="2514600" y="38100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7" name="TextBox 22"/>
          <p:cNvSpPr txBox="1">
            <a:spLocks noChangeArrowheads="1"/>
          </p:cNvSpPr>
          <p:nvPr/>
        </p:nvSpPr>
        <p:spPr bwMode="auto">
          <a:xfrm>
            <a:off x="2611438" y="39004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88" name="Oval 24"/>
          <p:cNvSpPr>
            <a:spLocks noChangeArrowheads="1"/>
          </p:cNvSpPr>
          <p:nvPr/>
        </p:nvSpPr>
        <p:spPr bwMode="auto">
          <a:xfrm>
            <a:off x="2514600" y="46482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9" name="TextBox 25"/>
          <p:cNvSpPr txBox="1">
            <a:spLocks noChangeArrowheads="1"/>
          </p:cNvSpPr>
          <p:nvPr/>
        </p:nvSpPr>
        <p:spPr bwMode="auto">
          <a:xfrm>
            <a:off x="2611438" y="47386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0" name="Oval 27"/>
          <p:cNvSpPr>
            <a:spLocks noChangeArrowheads="1"/>
          </p:cNvSpPr>
          <p:nvPr/>
        </p:nvSpPr>
        <p:spPr bwMode="auto">
          <a:xfrm>
            <a:off x="5791200" y="3430588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1" name="TextBox 28"/>
          <p:cNvSpPr txBox="1">
            <a:spLocks noChangeArrowheads="1"/>
          </p:cNvSpPr>
          <p:nvPr/>
        </p:nvSpPr>
        <p:spPr bwMode="auto">
          <a:xfrm>
            <a:off x="5888038" y="3521075"/>
            <a:ext cx="644525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2" name="Oval 30"/>
          <p:cNvSpPr>
            <a:spLocks noChangeArrowheads="1"/>
          </p:cNvSpPr>
          <p:nvPr/>
        </p:nvSpPr>
        <p:spPr bwMode="auto">
          <a:xfrm>
            <a:off x="5791200" y="4189413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3" name="TextBox 31"/>
          <p:cNvSpPr txBox="1">
            <a:spLocks noChangeArrowheads="1"/>
          </p:cNvSpPr>
          <p:nvPr/>
        </p:nvSpPr>
        <p:spPr bwMode="auto">
          <a:xfrm>
            <a:off x="5888038" y="4278313"/>
            <a:ext cx="6445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4" name="Oval 33"/>
          <p:cNvSpPr>
            <a:spLocks noChangeArrowheads="1"/>
          </p:cNvSpPr>
          <p:nvPr/>
        </p:nvSpPr>
        <p:spPr bwMode="auto">
          <a:xfrm>
            <a:off x="4191000" y="21336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5" name="TextBox 34"/>
          <p:cNvSpPr txBox="1">
            <a:spLocks noChangeArrowheads="1"/>
          </p:cNvSpPr>
          <p:nvPr/>
        </p:nvSpPr>
        <p:spPr bwMode="auto">
          <a:xfrm>
            <a:off x="4287838" y="2224088"/>
            <a:ext cx="6540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Master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6" name="Oval 36"/>
          <p:cNvSpPr>
            <a:spLocks noChangeArrowheads="1"/>
          </p:cNvSpPr>
          <p:nvPr/>
        </p:nvSpPr>
        <p:spPr bwMode="auto">
          <a:xfrm>
            <a:off x="4114800" y="1143000"/>
            <a:ext cx="990600" cy="6096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7" name="TextBox 37"/>
          <p:cNvSpPr txBox="1">
            <a:spLocks noChangeArrowheads="1"/>
          </p:cNvSpPr>
          <p:nvPr/>
        </p:nvSpPr>
        <p:spPr bwMode="auto">
          <a:xfrm>
            <a:off x="4224338" y="1217613"/>
            <a:ext cx="771525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>
                <a:solidFill>
                  <a:schemeClr val="bg1"/>
                </a:solidFill>
              </a:rPr>
              <a:t>User</a:t>
            </a:r>
            <a:br>
              <a:rPr lang="en-US" sz="1200" b="0">
                <a:solidFill>
                  <a:schemeClr val="bg1"/>
                </a:solidFill>
              </a:rPr>
            </a:br>
            <a:r>
              <a:rPr lang="en-US" sz="1200" b="0">
                <a:solidFill>
                  <a:schemeClr val="bg1"/>
                </a:solidFill>
              </a:rPr>
              <a:t>Program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8" name="Rectangle 39"/>
          <p:cNvSpPr>
            <a:spLocks noChangeArrowheads="1"/>
          </p:cNvSpPr>
          <p:nvPr/>
        </p:nvSpPr>
        <p:spPr bwMode="auto">
          <a:xfrm>
            <a:off x="7315200" y="3443288"/>
            <a:ext cx="609600" cy="433387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9" name="TextBox 40"/>
          <p:cNvSpPr txBox="1">
            <a:spLocks noChangeArrowheads="1"/>
          </p:cNvSpPr>
          <p:nvPr/>
        </p:nvSpPr>
        <p:spPr bwMode="auto">
          <a:xfrm>
            <a:off x="7313613" y="3429000"/>
            <a:ext cx="61118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 dirty="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200" b="0" dirty="0">
                <a:solidFill>
                  <a:schemeClr val="bg1"/>
                </a:solidFill>
              </a:rPr>
              <a:t>file 0</a:t>
            </a:r>
          </a:p>
        </p:txBody>
      </p:sp>
      <p:sp>
        <p:nvSpPr>
          <p:cNvPr id="28700" name="Rectangle 44"/>
          <p:cNvSpPr>
            <a:spLocks noChangeArrowheads="1"/>
          </p:cNvSpPr>
          <p:nvPr/>
        </p:nvSpPr>
        <p:spPr bwMode="auto">
          <a:xfrm>
            <a:off x="7315200" y="4200525"/>
            <a:ext cx="609600" cy="433388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1" name="TextBox 45"/>
          <p:cNvSpPr txBox="1">
            <a:spLocks noChangeArrowheads="1"/>
          </p:cNvSpPr>
          <p:nvPr/>
        </p:nvSpPr>
        <p:spPr bwMode="auto">
          <a:xfrm>
            <a:off x="7315200" y="4186238"/>
            <a:ext cx="611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200" b="0">
                <a:solidFill>
                  <a:schemeClr val="bg1"/>
                </a:solidFill>
              </a:rPr>
              <a:t>file 1</a:t>
            </a:r>
          </a:p>
        </p:txBody>
      </p:sp>
      <p:sp>
        <p:nvSpPr>
          <p:cNvPr id="28702" name="Rectangle 46"/>
          <p:cNvSpPr>
            <a:spLocks noChangeArrowheads="1"/>
          </p:cNvSpPr>
          <p:nvPr/>
        </p:nvSpPr>
        <p:spPr bwMode="auto">
          <a:xfrm>
            <a:off x="4419600" y="30099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3" name="Rectangle 47"/>
          <p:cNvSpPr>
            <a:spLocks noChangeArrowheads="1"/>
          </p:cNvSpPr>
          <p:nvPr/>
        </p:nvSpPr>
        <p:spPr bwMode="auto">
          <a:xfrm>
            <a:off x="4572000" y="30099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4" name="Rectangle 48"/>
          <p:cNvSpPr>
            <a:spLocks noChangeArrowheads="1"/>
          </p:cNvSpPr>
          <p:nvPr/>
        </p:nvSpPr>
        <p:spPr bwMode="auto">
          <a:xfrm>
            <a:off x="4419600" y="38481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5" name="Rectangle 49"/>
          <p:cNvSpPr>
            <a:spLocks noChangeArrowheads="1"/>
          </p:cNvSpPr>
          <p:nvPr/>
        </p:nvSpPr>
        <p:spPr bwMode="auto">
          <a:xfrm>
            <a:off x="4572000" y="38481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6" name="Rectangle 50"/>
          <p:cNvSpPr>
            <a:spLocks noChangeArrowheads="1"/>
          </p:cNvSpPr>
          <p:nvPr/>
        </p:nvSpPr>
        <p:spPr bwMode="auto">
          <a:xfrm>
            <a:off x="4419600" y="46863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7" name="Rectangle 51"/>
          <p:cNvSpPr>
            <a:spLocks noChangeArrowheads="1"/>
          </p:cNvSpPr>
          <p:nvPr/>
        </p:nvSpPr>
        <p:spPr bwMode="auto">
          <a:xfrm>
            <a:off x="4572000" y="46863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8708" name="Curved Connector 53"/>
          <p:cNvCxnSpPr>
            <a:cxnSpLocks noChangeShapeType="1"/>
            <a:stCxn id="28674" idx="3"/>
            <a:endCxn id="28684" idx="2"/>
          </p:cNvCxnSpPr>
          <p:nvPr/>
        </p:nvCxnSpPr>
        <p:spPr bwMode="auto">
          <a:xfrm flipV="1">
            <a:off x="1981200" y="3200400"/>
            <a:ext cx="533400" cy="242888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09" name="Curved Connector 55"/>
          <p:cNvCxnSpPr>
            <a:cxnSpLocks noChangeShapeType="1"/>
            <a:stCxn id="28677" idx="3"/>
            <a:endCxn id="28684" idx="3"/>
          </p:cNvCxnSpPr>
          <p:nvPr/>
        </p:nvCxnSpPr>
        <p:spPr bwMode="auto">
          <a:xfrm flipV="1">
            <a:off x="1968500" y="3362325"/>
            <a:ext cx="668338" cy="309563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0" name="Curved Connector 55"/>
          <p:cNvCxnSpPr>
            <a:cxnSpLocks noChangeShapeType="1"/>
            <a:stCxn id="28681" idx="3"/>
            <a:endCxn id="28688" idx="1"/>
          </p:cNvCxnSpPr>
          <p:nvPr/>
        </p:nvCxnSpPr>
        <p:spPr bwMode="auto">
          <a:xfrm>
            <a:off x="1968500" y="4129088"/>
            <a:ext cx="668338" cy="585787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1" name="Straight Arrow Connector 66"/>
          <p:cNvCxnSpPr>
            <a:cxnSpLocks noChangeShapeType="1"/>
            <a:stCxn id="28678" idx="3"/>
            <a:endCxn id="28686" idx="2"/>
          </p:cNvCxnSpPr>
          <p:nvPr/>
        </p:nvCxnSpPr>
        <p:spPr bwMode="auto">
          <a:xfrm>
            <a:off x="1981200" y="3900488"/>
            <a:ext cx="533400" cy="138112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2" name="Straight Arrow Connector 68"/>
          <p:cNvCxnSpPr>
            <a:cxnSpLocks noChangeShapeType="1"/>
            <a:stCxn id="28682" idx="3"/>
            <a:endCxn id="28686" idx="3"/>
          </p:cNvCxnSpPr>
          <p:nvPr/>
        </p:nvCxnSpPr>
        <p:spPr bwMode="auto">
          <a:xfrm flipV="1">
            <a:off x="1981200" y="4200525"/>
            <a:ext cx="655638" cy="157163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3" name="Straight Arrow Connector 72"/>
          <p:cNvCxnSpPr>
            <a:cxnSpLocks noChangeShapeType="1"/>
            <a:stCxn id="28684" idx="6"/>
            <a:endCxn id="28702" idx="1"/>
          </p:cNvCxnSpPr>
          <p:nvPr/>
        </p:nvCxnSpPr>
        <p:spPr bwMode="auto">
          <a:xfrm>
            <a:off x="3352800" y="3200400"/>
            <a:ext cx="1066800" cy="1588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4" name="Straight Arrow Connector 75"/>
          <p:cNvCxnSpPr>
            <a:cxnSpLocks noChangeShapeType="1"/>
          </p:cNvCxnSpPr>
          <p:nvPr/>
        </p:nvCxnSpPr>
        <p:spPr bwMode="auto">
          <a:xfrm>
            <a:off x="3352800" y="4037013"/>
            <a:ext cx="1066800" cy="3175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5" name="Straight Arrow Connector 78"/>
          <p:cNvCxnSpPr>
            <a:cxnSpLocks noChangeShapeType="1"/>
          </p:cNvCxnSpPr>
          <p:nvPr/>
        </p:nvCxnSpPr>
        <p:spPr bwMode="auto">
          <a:xfrm>
            <a:off x="3352800" y="4875213"/>
            <a:ext cx="1066800" cy="3175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6" name="Straight Arrow Connector 81"/>
          <p:cNvCxnSpPr>
            <a:cxnSpLocks noChangeShapeType="1"/>
            <a:stCxn id="28690" idx="6"/>
            <a:endCxn id="28699" idx="1"/>
          </p:cNvCxnSpPr>
          <p:nvPr/>
        </p:nvCxnSpPr>
        <p:spPr bwMode="auto">
          <a:xfrm>
            <a:off x="6629400" y="3659188"/>
            <a:ext cx="684213" cy="0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7" name="Straight Arrow Connector 84"/>
          <p:cNvCxnSpPr>
            <a:cxnSpLocks noChangeShapeType="1"/>
            <a:stCxn id="28692" idx="6"/>
            <a:endCxn id="28701" idx="1"/>
          </p:cNvCxnSpPr>
          <p:nvPr/>
        </p:nvCxnSpPr>
        <p:spPr bwMode="auto">
          <a:xfrm>
            <a:off x="6629400" y="4418013"/>
            <a:ext cx="685800" cy="0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8" name="Straight Arrow Connector 90"/>
          <p:cNvCxnSpPr>
            <a:cxnSpLocks noChangeShapeType="1"/>
            <a:stCxn id="28705" idx="3"/>
            <a:endCxn id="28690" idx="2"/>
          </p:cNvCxnSpPr>
          <p:nvPr/>
        </p:nvCxnSpPr>
        <p:spPr bwMode="auto">
          <a:xfrm flipV="1">
            <a:off x="4724400" y="3659188"/>
            <a:ext cx="1066800" cy="379412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9" name="Straight Arrow Connector 93"/>
          <p:cNvCxnSpPr>
            <a:cxnSpLocks noChangeShapeType="1"/>
            <a:stCxn id="28705" idx="3"/>
            <a:endCxn id="28692" idx="2"/>
          </p:cNvCxnSpPr>
          <p:nvPr/>
        </p:nvCxnSpPr>
        <p:spPr bwMode="auto">
          <a:xfrm>
            <a:off x="4724400" y="4038600"/>
            <a:ext cx="1066800" cy="379413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0" name="Curved Connector 98"/>
          <p:cNvCxnSpPr>
            <a:cxnSpLocks noChangeShapeType="1"/>
            <a:stCxn id="28703" idx="3"/>
            <a:endCxn id="28690" idx="1"/>
          </p:cNvCxnSpPr>
          <p:nvPr/>
        </p:nvCxnSpPr>
        <p:spPr bwMode="auto">
          <a:xfrm>
            <a:off x="4724400" y="3200400"/>
            <a:ext cx="1189038" cy="298450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1" name="Curved Connector 98"/>
          <p:cNvCxnSpPr>
            <a:cxnSpLocks noChangeShapeType="1"/>
          </p:cNvCxnSpPr>
          <p:nvPr/>
        </p:nvCxnSpPr>
        <p:spPr bwMode="auto">
          <a:xfrm>
            <a:off x="4724400" y="3200400"/>
            <a:ext cx="1143000" cy="1066800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2" name="Curved Connector 98"/>
          <p:cNvCxnSpPr>
            <a:cxnSpLocks noChangeShapeType="1"/>
            <a:stCxn id="28707" idx="3"/>
          </p:cNvCxnSpPr>
          <p:nvPr/>
        </p:nvCxnSpPr>
        <p:spPr bwMode="auto">
          <a:xfrm flipV="1">
            <a:off x="4724400" y="3810000"/>
            <a:ext cx="1143000" cy="1066800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3" name="Curved Connector 98"/>
          <p:cNvCxnSpPr>
            <a:cxnSpLocks noChangeShapeType="1"/>
            <a:stCxn id="28707" idx="3"/>
            <a:endCxn id="28692" idx="3"/>
          </p:cNvCxnSpPr>
          <p:nvPr/>
        </p:nvCxnSpPr>
        <p:spPr bwMode="auto">
          <a:xfrm flipV="1">
            <a:off x="4724400" y="4578350"/>
            <a:ext cx="1189038" cy="298450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5" name="Straight Arrow Connector 120"/>
          <p:cNvCxnSpPr>
            <a:cxnSpLocks noChangeShapeType="1"/>
            <a:stCxn id="28696" idx="4"/>
            <a:endCxn id="28694" idx="0"/>
          </p:cNvCxnSpPr>
          <p:nvPr/>
        </p:nvCxnSpPr>
        <p:spPr bwMode="auto">
          <a:xfrm rot="5400000">
            <a:off x="4419601" y="1943100"/>
            <a:ext cx="381000" cy="3175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cxnSp>
        <p:nvCxnSpPr>
          <p:cNvPr id="28727" name="Straight Arrow Connector 127"/>
          <p:cNvCxnSpPr>
            <a:cxnSpLocks noChangeShapeType="1"/>
            <a:stCxn id="28694" idx="3"/>
          </p:cNvCxnSpPr>
          <p:nvPr/>
        </p:nvCxnSpPr>
        <p:spPr bwMode="auto">
          <a:xfrm rot="5400000">
            <a:off x="3532981" y="2343944"/>
            <a:ext cx="600075" cy="960438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cxnSp>
        <p:nvCxnSpPr>
          <p:cNvPr id="28728" name="Straight Arrow Connector 133"/>
          <p:cNvCxnSpPr>
            <a:cxnSpLocks noChangeShapeType="1"/>
            <a:stCxn id="28694" idx="5"/>
          </p:cNvCxnSpPr>
          <p:nvPr/>
        </p:nvCxnSpPr>
        <p:spPr bwMode="auto">
          <a:xfrm rot="16200000" flipH="1">
            <a:off x="5010944" y="2420144"/>
            <a:ext cx="904875" cy="1112837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sp>
        <p:nvSpPr>
          <p:cNvPr id="28730" name="TextBox 137"/>
          <p:cNvSpPr txBox="1">
            <a:spLocks noChangeArrowheads="1"/>
          </p:cNvSpPr>
          <p:nvPr/>
        </p:nvSpPr>
        <p:spPr bwMode="auto">
          <a:xfrm>
            <a:off x="4572000" y="1752600"/>
            <a:ext cx="809837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(1) </a:t>
            </a:r>
            <a:r>
              <a:rPr lang="en-US" sz="1100" b="0" dirty="0" smtClean="0">
                <a:solidFill>
                  <a:srgbClr val="FF0000"/>
                </a:solidFill>
              </a:rPr>
              <a:t>submit</a:t>
            </a:r>
            <a:endParaRPr lang="en-US" sz="1100" b="0" dirty="0">
              <a:solidFill>
                <a:srgbClr val="FF0000"/>
              </a:solidFill>
            </a:endParaRPr>
          </a:p>
        </p:txBody>
      </p:sp>
      <p:sp>
        <p:nvSpPr>
          <p:cNvPr id="28732" name="TextBox 139"/>
          <p:cNvSpPr txBox="1">
            <a:spLocks noChangeArrowheads="1"/>
          </p:cNvSpPr>
          <p:nvPr/>
        </p:nvSpPr>
        <p:spPr bwMode="auto">
          <a:xfrm>
            <a:off x="3352800" y="2633663"/>
            <a:ext cx="1273105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(2) </a:t>
            </a:r>
            <a:r>
              <a:rPr lang="en-US" sz="1100" b="0" dirty="0" smtClean="0">
                <a:solidFill>
                  <a:srgbClr val="FF0000"/>
                </a:solidFill>
              </a:rPr>
              <a:t>schedule </a:t>
            </a:r>
            <a:r>
              <a:rPr lang="en-US" sz="1100" b="0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28733" name="TextBox 140"/>
          <p:cNvSpPr txBox="1">
            <a:spLocks noChangeArrowheads="1"/>
          </p:cNvSpPr>
          <p:nvPr/>
        </p:nvSpPr>
        <p:spPr bwMode="auto">
          <a:xfrm>
            <a:off x="4742000" y="2633990"/>
            <a:ext cx="143020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(2) </a:t>
            </a:r>
            <a:r>
              <a:rPr lang="en-US" sz="1100" b="0" dirty="0" smtClean="0">
                <a:solidFill>
                  <a:srgbClr val="FF0000"/>
                </a:solidFill>
              </a:rPr>
              <a:t>schedule </a:t>
            </a:r>
            <a:r>
              <a:rPr lang="en-US" sz="1100" b="0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28734" name="TextBox 141"/>
          <p:cNvSpPr txBox="1">
            <a:spLocks noChangeArrowheads="1"/>
          </p:cNvSpPr>
          <p:nvPr/>
        </p:nvSpPr>
        <p:spPr bwMode="auto">
          <a:xfrm>
            <a:off x="1990725" y="3657600"/>
            <a:ext cx="6762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(3) read</a:t>
            </a:r>
          </a:p>
        </p:txBody>
      </p:sp>
      <p:sp>
        <p:nvSpPr>
          <p:cNvPr id="28735" name="TextBox 142"/>
          <p:cNvSpPr txBox="1">
            <a:spLocks noChangeArrowheads="1"/>
          </p:cNvSpPr>
          <p:nvPr/>
        </p:nvSpPr>
        <p:spPr bwMode="auto">
          <a:xfrm>
            <a:off x="3352800" y="3776663"/>
            <a:ext cx="1022350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(4) local write</a:t>
            </a:r>
          </a:p>
        </p:txBody>
      </p:sp>
      <p:sp>
        <p:nvSpPr>
          <p:cNvPr id="28736" name="TextBox 143"/>
          <p:cNvSpPr txBox="1">
            <a:spLocks noChangeArrowheads="1"/>
          </p:cNvSpPr>
          <p:nvPr/>
        </p:nvSpPr>
        <p:spPr bwMode="auto">
          <a:xfrm>
            <a:off x="4562475" y="3505200"/>
            <a:ext cx="115252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>
                <a:solidFill>
                  <a:srgbClr val="FF0000"/>
                </a:solidFill>
              </a:rPr>
              <a:t>(5) remote read</a:t>
            </a:r>
          </a:p>
        </p:txBody>
      </p:sp>
      <p:sp>
        <p:nvSpPr>
          <p:cNvPr id="28737" name="TextBox 144"/>
          <p:cNvSpPr txBox="1">
            <a:spLocks noChangeArrowheads="1"/>
          </p:cNvSpPr>
          <p:nvPr/>
        </p:nvSpPr>
        <p:spPr bwMode="auto">
          <a:xfrm>
            <a:off x="6623050" y="3395663"/>
            <a:ext cx="692150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>
                <a:solidFill>
                  <a:srgbClr val="FF0000"/>
                </a:solidFill>
              </a:rPr>
              <a:t>(6) write</a:t>
            </a:r>
          </a:p>
        </p:txBody>
      </p:sp>
      <p:sp>
        <p:nvSpPr>
          <p:cNvPr id="28738" name="TextBox 145"/>
          <p:cNvSpPr txBox="1">
            <a:spLocks noChangeArrowheads="1"/>
          </p:cNvSpPr>
          <p:nvPr/>
        </p:nvSpPr>
        <p:spPr bwMode="auto">
          <a:xfrm>
            <a:off x="1371600" y="5267325"/>
            <a:ext cx="620713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Input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739" name="TextBox 146"/>
          <p:cNvSpPr txBox="1">
            <a:spLocks noChangeArrowheads="1"/>
          </p:cNvSpPr>
          <p:nvPr/>
        </p:nvSpPr>
        <p:spPr bwMode="auto">
          <a:xfrm>
            <a:off x="2617788" y="5267325"/>
            <a:ext cx="701675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Map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28740" name="TextBox 147"/>
          <p:cNvSpPr txBox="1">
            <a:spLocks noChangeArrowheads="1"/>
          </p:cNvSpPr>
          <p:nvPr/>
        </p:nvSpPr>
        <p:spPr bwMode="auto">
          <a:xfrm>
            <a:off x="3754438" y="5267325"/>
            <a:ext cx="165576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Intermediate files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(on local disk)</a:t>
            </a:r>
          </a:p>
        </p:txBody>
      </p:sp>
      <p:sp>
        <p:nvSpPr>
          <p:cNvPr id="28741" name="TextBox 148"/>
          <p:cNvSpPr txBox="1">
            <a:spLocks noChangeArrowheads="1"/>
          </p:cNvSpPr>
          <p:nvPr/>
        </p:nvSpPr>
        <p:spPr bwMode="auto">
          <a:xfrm>
            <a:off x="5934075" y="5267325"/>
            <a:ext cx="83185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Reduce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28742" name="TextBox 149"/>
          <p:cNvSpPr txBox="1">
            <a:spLocks noChangeArrowheads="1"/>
          </p:cNvSpPr>
          <p:nvPr/>
        </p:nvSpPr>
        <p:spPr bwMode="auto">
          <a:xfrm>
            <a:off x="7315200" y="5267325"/>
            <a:ext cx="769938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40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743" name="TextBox 2"/>
          <p:cNvSpPr txBox="1">
            <a:spLocks noChangeArrowheads="1"/>
          </p:cNvSpPr>
          <p:nvPr/>
        </p:nvSpPr>
        <p:spPr bwMode="auto">
          <a:xfrm>
            <a:off x="0" y="6611938"/>
            <a:ext cx="3124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Adapted </a:t>
            </a:r>
            <a:r>
              <a:rPr lang="en-US" sz="1000" b="0" dirty="0">
                <a:solidFill>
                  <a:schemeClr val="bg1"/>
                </a:solidFill>
              </a:rPr>
              <a:t>from </a:t>
            </a:r>
            <a:r>
              <a:rPr lang="en-US" sz="1000" b="0" dirty="0" smtClean="0">
                <a:solidFill>
                  <a:schemeClr val="bg1"/>
                </a:solidFill>
              </a:rPr>
              <a:t>(Dean </a:t>
            </a:r>
            <a:r>
              <a:rPr lang="en-US" sz="1000" b="0" dirty="0">
                <a:solidFill>
                  <a:schemeClr val="bg1"/>
                </a:solidFill>
              </a:rPr>
              <a:t>and 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, OSDI </a:t>
            </a:r>
            <a:r>
              <a:rPr lang="en-US" sz="1000" b="0" dirty="0">
                <a:solidFill>
                  <a:schemeClr val="bg1"/>
                </a:solidFill>
              </a:rPr>
              <a:t>2004)</a:t>
            </a:r>
          </a:p>
        </p:txBody>
      </p:sp>
    </p:spTree>
    <p:extLst>
      <p:ext uri="{BB962C8B-B14F-4D97-AF65-F5344CB8AC3E}">
        <p14:creationId xmlns:p14="http://schemas.microsoft.com/office/powerpoint/2010/main" val="33625328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How do we get data to the workers?</a:t>
            </a:r>
          </a:p>
        </p:txBody>
      </p:sp>
      <p:pic>
        <p:nvPicPr>
          <p:cNvPr id="31747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956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8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273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49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590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0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907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51" name="TextBox 7"/>
          <p:cNvSpPr txBox="1">
            <a:spLocks noChangeArrowheads="1"/>
          </p:cNvSpPr>
          <p:nvPr/>
        </p:nvSpPr>
        <p:spPr bwMode="auto">
          <a:xfrm>
            <a:off x="1404938" y="3929063"/>
            <a:ext cx="1881845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Gill Sans"/>
                <a:cs typeface="Gill Sans"/>
              </a:rPr>
              <a:t>Compute Nodes</a:t>
            </a:r>
          </a:p>
        </p:txBody>
      </p:sp>
      <p:pic>
        <p:nvPicPr>
          <p:cNvPr id="31752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4224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3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541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1754" name="Picture 33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85800" y="2709863"/>
            <a:ext cx="719138" cy="144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cxnSp>
        <p:nvCxnSpPr>
          <p:cNvPr id="19" name="Straight Arrow Connector 18"/>
          <p:cNvCxnSpPr>
            <a:cxnSpLocks noChangeShapeType="1"/>
          </p:cNvCxnSpPr>
          <p:nvPr/>
        </p:nvCxnSpPr>
        <p:spPr bwMode="auto">
          <a:xfrm flipV="1">
            <a:off x="3733800" y="2362200"/>
            <a:ext cx="1371600" cy="723900"/>
          </a:xfrm>
          <a:prstGeom prst="straightConnector1">
            <a:avLst/>
          </a:prstGeom>
          <a:ln>
            <a:headEnd type="triangle" w="lg" len="lg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cxnSpLocks noChangeShapeType="1"/>
          </p:cNvCxnSpPr>
          <p:nvPr/>
        </p:nvCxnSpPr>
        <p:spPr bwMode="auto">
          <a:xfrm>
            <a:off x="3733800" y="3352800"/>
            <a:ext cx="1219200" cy="609600"/>
          </a:xfrm>
          <a:prstGeom prst="straightConnector1">
            <a:avLst/>
          </a:prstGeom>
          <a:ln>
            <a:headEnd type="triangle" w="lg" len="lg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45"/>
          <p:cNvGrpSpPr>
            <a:grpSpLocks/>
          </p:cNvGrpSpPr>
          <p:nvPr/>
        </p:nvGrpSpPr>
        <p:grpSpPr bwMode="auto">
          <a:xfrm>
            <a:off x="5148263" y="1295400"/>
            <a:ext cx="733790" cy="1828800"/>
            <a:chOff x="5105400" y="4114800"/>
            <a:chExt cx="733791" cy="1828800"/>
          </a:xfrm>
        </p:grpSpPr>
        <p:pic>
          <p:nvPicPr>
            <p:cNvPr id="3177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105400" y="44958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772" name="TextBox 7"/>
            <p:cNvSpPr txBox="1">
              <a:spLocks noChangeArrowheads="1"/>
            </p:cNvSpPr>
            <p:nvPr/>
          </p:nvSpPr>
          <p:spPr bwMode="auto">
            <a:xfrm>
              <a:off x="5175326" y="4114800"/>
              <a:ext cx="663865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Gill Sans"/>
                  <a:cs typeface="Gill Sans"/>
                </a:rPr>
                <a:t>NAS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5105400" y="3200400"/>
            <a:ext cx="3657600" cy="3124200"/>
            <a:chOff x="5105400" y="3200400"/>
            <a:chExt cx="3657600" cy="3124200"/>
          </a:xfrm>
        </p:grpSpPr>
        <p:pic>
          <p:nvPicPr>
            <p:cNvPr id="31760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5105400" y="3810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1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977062" y="48768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2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8043862" y="38862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3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7129462" y="32004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31764" name="Picture 33" descr="MCj04352420000[1]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6138862" y="3429000"/>
              <a:ext cx="719138" cy="14478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cxnSp>
          <p:nvCxnSpPr>
            <p:cNvPr id="31765" name="Straight Arrow Connector 25"/>
            <p:cNvCxnSpPr>
              <a:cxnSpLocks noChangeShapeType="1"/>
            </p:cNvCxnSpPr>
            <p:nvPr/>
          </p:nvCxnSpPr>
          <p:spPr bwMode="auto">
            <a:xfrm>
              <a:off x="5791200" y="4686300"/>
              <a:ext cx="1143000" cy="6477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6" name="Straight Arrow Connector 28"/>
            <p:cNvCxnSpPr>
              <a:cxnSpLocks noChangeShapeType="1"/>
            </p:cNvCxnSpPr>
            <p:nvPr/>
          </p:nvCxnSpPr>
          <p:spPr bwMode="auto">
            <a:xfrm flipV="1">
              <a:off x="5867400" y="4267200"/>
              <a:ext cx="3048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7" name="Straight Arrow Connector 31"/>
            <p:cNvCxnSpPr>
              <a:cxnSpLocks noChangeShapeType="1"/>
            </p:cNvCxnSpPr>
            <p:nvPr/>
          </p:nvCxnSpPr>
          <p:spPr bwMode="auto">
            <a:xfrm rot="5400000" flipH="1" flipV="1">
              <a:off x="6896100" y="4457700"/>
              <a:ext cx="609600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8" name="Straight Arrow Connector 34"/>
            <p:cNvCxnSpPr>
              <a:cxnSpLocks noChangeShapeType="1"/>
            </p:cNvCxnSpPr>
            <p:nvPr/>
          </p:nvCxnSpPr>
          <p:spPr bwMode="auto">
            <a:xfrm>
              <a:off x="5824538" y="4533900"/>
              <a:ext cx="2219324" cy="762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1769" name="Straight Arrow Connector 36"/>
            <p:cNvCxnSpPr>
              <a:cxnSpLocks noChangeShapeType="1"/>
            </p:cNvCxnSpPr>
            <p:nvPr/>
          </p:nvCxnSpPr>
          <p:spPr bwMode="auto">
            <a:xfrm flipV="1">
              <a:off x="7772400" y="4953000"/>
              <a:ext cx="457200" cy="381000"/>
            </a:xfrm>
            <a:prstGeom prst="straightConnector1">
              <a:avLst/>
            </a:prstGeom>
            <a:ln w="12700">
              <a:prstDash val="dash"/>
              <a:headEnd type="none" w="lg" len="lg"/>
              <a:tailEnd type="none" w="lg" len="lg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1770" name="TextBox 7"/>
            <p:cNvSpPr txBox="1">
              <a:spLocks noChangeArrowheads="1"/>
            </p:cNvSpPr>
            <p:nvPr/>
          </p:nvSpPr>
          <p:spPr bwMode="auto">
            <a:xfrm>
              <a:off x="5181600" y="3395246"/>
              <a:ext cx="666769" cy="33855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dirty="0">
                  <a:solidFill>
                    <a:schemeClr val="bg1"/>
                  </a:solidFill>
                  <a:latin typeface="Gill Sans"/>
                  <a:cs typeface="Gill Sans"/>
                </a:rPr>
                <a:t>SAN</a:t>
              </a:r>
            </a:p>
          </p:txBody>
        </p:sp>
      </p:grp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609600" y="5572125"/>
            <a:ext cx="440998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>
                <a:solidFill>
                  <a:srgbClr val="FF0000"/>
                </a:solidFill>
                <a:latin typeface="Gill Sans"/>
                <a:cs typeface="Gill Sans"/>
              </a:rPr>
              <a:t>What’s the problem here</a:t>
            </a:r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?*</a:t>
            </a:r>
            <a:endParaRPr lang="en-US" sz="1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>
            <a:spLocks noChangeArrowheads="1"/>
          </p:cNvSpPr>
          <p:nvPr/>
        </p:nvSpPr>
        <p:spPr bwMode="auto">
          <a:xfrm>
            <a:off x="7239000" y="6400800"/>
            <a:ext cx="1780756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 smtClean="0">
                <a:solidFill>
                  <a:srgbClr val="FF0000"/>
                </a:solidFill>
                <a:latin typeface="Gill Sans"/>
                <a:cs typeface="Gill Sans"/>
              </a:rPr>
              <a:t>* Really a problem?</a:t>
            </a:r>
            <a:endParaRPr lang="en-US" sz="105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354591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0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Distributed File System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move data to workers… move workers to the data!</a:t>
            </a:r>
          </a:p>
          <a:p>
            <a:pPr lvl="1"/>
            <a:r>
              <a:rPr lang="en-US" dirty="0" smtClean="0"/>
              <a:t>Store data on the local disks of nodes in the cluster</a:t>
            </a:r>
          </a:p>
          <a:p>
            <a:pPr lvl="1"/>
            <a:r>
              <a:rPr lang="en-US" dirty="0" smtClean="0"/>
              <a:t>Start up the workers on the node that has the data local</a:t>
            </a:r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Not enough RAM to hold all the data in memory</a:t>
            </a:r>
          </a:p>
          <a:p>
            <a:pPr lvl="1"/>
            <a:r>
              <a:rPr lang="en-US" dirty="0" smtClean="0"/>
              <a:t>Disk access is slow, but disk throughput is reasonable</a:t>
            </a:r>
          </a:p>
          <a:p>
            <a:r>
              <a:rPr lang="en-US" dirty="0" smtClean="0"/>
              <a:t>A distributed file system is the answer</a:t>
            </a:r>
          </a:p>
          <a:p>
            <a:pPr lvl="1"/>
            <a:r>
              <a:rPr lang="en-US" dirty="0" smtClean="0"/>
              <a:t>GFS (Google File System) for Google’s MapReduce</a:t>
            </a:r>
          </a:p>
          <a:p>
            <a:pPr lvl="1"/>
            <a:r>
              <a:rPr lang="en-US" dirty="0" smtClean="0"/>
              <a:t>HDFS (Hadoop Distributed File System) for Hadoop</a:t>
            </a:r>
          </a:p>
        </p:txBody>
      </p:sp>
    </p:spTree>
    <p:extLst>
      <p:ext uri="{BB962C8B-B14F-4D97-AF65-F5344CB8AC3E}">
        <p14:creationId xmlns:p14="http://schemas.microsoft.com/office/powerpoint/2010/main" val="36486174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771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GFS: Assumptions</a:t>
            </a:r>
          </a:p>
        </p:txBody>
      </p:sp>
      <p:sp>
        <p:nvSpPr>
          <p:cNvPr id="3379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Commodity hardware over “exotic” hardware</a:t>
            </a:r>
          </a:p>
          <a:p>
            <a:pPr lvl="1"/>
            <a:r>
              <a:rPr lang="en-GB" dirty="0" smtClean="0"/>
              <a:t>Scale “out”, not “up”</a:t>
            </a:r>
          </a:p>
          <a:p>
            <a:r>
              <a:rPr lang="en-GB" dirty="0" smtClean="0"/>
              <a:t>High component failure rates</a:t>
            </a:r>
          </a:p>
          <a:p>
            <a:pPr lvl="1"/>
            <a:r>
              <a:rPr lang="en-GB" dirty="0" smtClean="0"/>
              <a:t>Inexpensive commodity components fail all the time</a:t>
            </a:r>
          </a:p>
          <a:p>
            <a:r>
              <a:rPr lang="en-GB" dirty="0" smtClean="0"/>
              <a:t>“Modest” number of huge files</a:t>
            </a:r>
          </a:p>
          <a:p>
            <a:pPr lvl="1"/>
            <a:r>
              <a:rPr lang="en-GB" dirty="0" smtClean="0"/>
              <a:t>Multi-gigabyte files are common, if not encouraged</a:t>
            </a:r>
          </a:p>
          <a:p>
            <a:r>
              <a:rPr lang="en-GB" dirty="0" smtClean="0"/>
              <a:t>Files are write-once, mostly appended to</a:t>
            </a:r>
          </a:p>
          <a:p>
            <a:pPr lvl="1"/>
            <a:r>
              <a:rPr lang="en-GB" dirty="0" smtClean="0"/>
              <a:t>Perhaps concurrently</a:t>
            </a:r>
          </a:p>
          <a:p>
            <a:r>
              <a:rPr lang="en-GB" dirty="0" smtClean="0"/>
              <a:t>Large streaming reads over random access</a:t>
            </a:r>
          </a:p>
          <a:p>
            <a:pPr lvl="1"/>
            <a:r>
              <a:rPr lang="en-GB" dirty="0" smtClean="0"/>
              <a:t>High sustained throughput over low latency</a:t>
            </a:r>
          </a:p>
        </p:txBody>
      </p:sp>
      <p:sp>
        <p:nvSpPr>
          <p:cNvPr id="33796" name="Text Box 16"/>
          <p:cNvSpPr txBox="1">
            <a:spLocks noChangeArrowheads="1"/>
          </p:cNvSpPr>
          <p:nvPr/>
        </p:nvSpPr>
        <p:spPr bwMode="auto">
          <a:xfrm>
            <a:off x="0" y="6611779"/>
            <a:ext cx="748347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GFS slides adapted from material by </a:t>
            </a:r>
            <a:r>
              <a:rPr lang="da-DK" sz="1000" b="0" dirty="0" smtClean="0">
                <a:solidFill>
                  <a:schemeClr val="bg1"/>
                </a:solidFill>
              </a:rPr>
              <a:t>(Ghemawat et al., SOSP 2003)</a:t>
            </a:r>
          </a:p>
        </p:txBody>
      </p:sp>
    </p:spTree>
    <p:extLst>
      <p:ext uri="{BB962C8B-B14F-4D97-AF65-F5344CB8AC3E}">
        <p14:creationId xmlns:p14="http://schemas.microsoft.com/office/powerpoint/2010/main" val="19119061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GFS: Design Decisions</a:t>
            </a:r>
          </a:p>
        </p:txBody>
      </p:sp>
      <p:sp>
        <p:nvSpPr>
          <p:cNvPr id="3481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Files stored as chunks</a:t>
            </a:r>
          </a:p>
          <a:p>
            <a:pPr lvl="1"/>
            <a:r>
              <a:rPr lang="en-GB" dirty="0" smtClean="0"/>
              <a:t>Fixed size (64MB)</a:t>
            </a:r>
          </a:p>
          <a:p>
            <a:r>
              <a:rPr lang="en-GB" dirty="0" smtClean="0"/>
              <a:t>Reliability through replication</a:t>
            </a:r>
          </a:p>
          <a:p>
            <a:pPr lvl="1"/>
            <a:r>
              <a:rPr lang="en-GB" dirty="0" smtClean="0"/>
              <a:t>Each chunk replicated across 3+ </a:t>
            </a:r>
            <a:r>
              <a:rPr lang="en-GB" dirty="0" err="1" smtClean="0"/>
              <a:t>chunkservers</a:t>
            </a:r>
            <a:endParaRPr lang="en-GB" dirty="0" smtClean="0"/>
          </a:p>
          <a:p>
            <a:r>
              <a:rPr lang="en-GB" dirty="0" smtClean="0"/>
              <a:t>Single master to coordinate access, keep metadata</a:t>
            </a:r>
          </a:p>
          <a:p>
            <a:pPr lvl="1"/>
            <a:r>
              <a:rPr lang="en-GB" dirty="0" smtClean="0"/>
              <a:t>Simple centralized management</a:t>
            </a:r>
          </a:p>
          <a:p>
            <a:r>
              <a:rPr lang="en-GB" dirty="0" smtClean="0"/>
              <a:t>No data caching</a:t>
            </a:r>
          </a:p>
          <a:p>
            <a:pPr lvl="1"/>
            <a:r>
              <a:rPr lang="en-GB" dirty="0" smtClean="0"/>
              <a:t>Little benefit due to large datasets, streaming reads</a:t>
            </a:r>
          </a:p>
          <a:p>
            <a:r>
              <a:rPr lang="en-GB" dirty="0" smtClean="0"/>
              <a:t>Simplify the API</a:t>
            </a:r>
          </a:p>
          <a:p>
            <a:pPr lvl="1"/>
            <a:r>
              <a:rPr lang="en-GB" dirty="0" smtClean="0"/>
              <a:t>Push some of the issues onto the client (e.g., data layout)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609600" y="5877580"/>
            <a:ext cx="5917155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HDFS = GFS clone (same basic ideas)</a:t>
            </a:r>
            <a:endParaRPr lang="en-US" sz="1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74700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GFS to HDFS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Terminology differences:</a:t>
            </a:r>
          </a:p>
          <a:p>
            <a:pPr lvl="1"/>
            <a:r>
              <a:rPr lang="en-US" dirty="0" smtClean="0"/>
              <a:t>GFS master = Hadoop </a:t>
            </a:r>
            <a:r>
              <a:rPr lang="en-US" dirty="0" err="1" smtClean="0"/>
              <a:t>namenode</a:t>
            </a:r>
            <a:endParaRPr lang="en-US" dirty="0" smtClean="0"/>
          </a:p>
          <a:p>
            <a:pPr lvl="1"/>
            <a:r>
              <a:rPr lang="en-US" dirty="0" smtClean="0"/>
              <a:t>GFS </a:t>
            </a:r>
            <a:r>
              <a:rPr lang="en-US" dirty="0" err="1" smtClean="0"/>
              <a:t>chunkservers</a:t>
            </a:r>
            <a:r>
              <a:rPr lang="en-US" dirty="0" smtClean="0"/>
              <a:t> = Hadoop </a:t>
            </a:r>
            <a:r>
              <a:rPr lang="en-US" dirty="0" err="1" smtClean="0"/>
              <a:t>datanodes</a:t>
            </a:r>
            <a:endParaRPr lang="en-US" dirty="0" smtClean="0"/>
          </a:p>
          <a:p>
            <a:r>
              <a:rPr lang="en-US" dirty="0" smtClean="0"/>
              <a:t>Differences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Different consistency model for file appends</a:t>
            </a:r>
            <a:endParaRPr lang="en-US" dirty="0" smtClean="0"/>
          </a:p>
          <a:p>
            <a:pPr lvl="1"/>
            <a:r>
              <a:rPr lang="en-US" dirty="0" smtClean="0"/>
              <a:t>Implementation</a:t>
            </a:r>
          </a:p>
          <a:p>
            <a:pPr lvl="1"/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533400" y="5877580"/>
            <a:ext cx="842820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For the most part, we’ll use </a:t>
            </a:r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Hadoop </a:t>
            </a:r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terminology…</a:t>
            </a:r>
            <a:endParaRPr lang="en-US" sz="1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074598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 descr="800px-Hard_disk_platters_and_head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1149430" y="0"/>
            <a:ext cx="10293430" cy="6858000"/>
          </a:xfrm>
          <a:prstGeom prst="rect">
            <a:avLst/>
          </a:prstGeom>
        </p:spPr>
      </p:pic>
      <p:sp>
        <p:nvSpPr>
          <p:cNvPr id="33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(Hard disk drive)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5753100"/>
            <a:ext cx="8686800" cy="1028700"/>
          </a:xfrm>
        </p:spPr>
        <p:txBody>
          <a:bodyPr/>
          <a:lstStyle/>
          <a:p>
            <a:pPr algn="r"/>
            <a:r>
              <a:rPr lang="en-US" dirty="0" smtClean="0">
                <a:solidFill>
                  <a:srgbClr val="FFFFFF"/>
                </a:solidFill>
              </a:rPr>
              <a:t>Big Data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0344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TextBox 3"/>
          <p:cNvSpPr txBox="1">
            <a:spLocks noChangeArrowheads="1"/>
          </p:cNvSpPr>
          <p:nvPr/>
        </p:nvSpPr>
        <p:spPr bwMode="auto">
          <a:xfrm>
            <a:off x="0" y="6611938"/>
            <a:ext cx="274145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Adapted </a:t>
            </a:r>
            <a:r>
              <a:rPr lang="en-US" sz="1000" b="0" dirty="0">
                <a:solidFill>
                  <a:schemeClr val="bg1"/>
                </a:solidFill>
              </a:rPr>
              <a:t>from </a:t>
            </a:r>
            <a:r>
              <a:rPr lang="en-US" sz="1000" b="0" dirty="0" smtClean="0">
                <a:solidFill>
                  <a:schemeClr val="bg1"/>
                </a:solidFill>
              </a:rPr>
              <a:t>(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>
                <a:solidFill>
                  <a:schemeClr val="bg1"/>
                </a:solidFill>
              </a:rPr>
              <a:t>et </a:t>
            </a:r>
            <a:r>
              <a:rPr lang="en-US" sz="1000" b="0" dirty="0" smtClean="0">
                <a:solidFill>
                  <a:schemeClr val="bg1"/>
                </a:solidFill>
              </a:rPr>
              <a:t>al., SOSP </a:t>
            </a:r>
            <a:r>
              <a:rPr lang="en-US" sz="1000" b="0" dirty="0">
                <a:solidFill>
                  <a:schemeClr val="bg1"/>
                </a:solidFill>
              </a:rPr>
              <a:t>2003)</a:t>
            </a:r>
          </a:p>
        </p:txBody>
      </p:sp>
      <p:sp>
        <p:nvSpPr>
          <p:cNvPr id="113" name="Rectangle 6"/>
          <p:cNvSpPr>
            <a:spLocks noChangeArrowheads="1"/>
          </p:cNvSpPr>
          <p:nvPr/>
        </p:nvSpPr>
        <p:spPr bwMode="auto">
          <a:xfrm>
            <a:off x="1188720" y="2133600"/>
            <a:ext cx="109728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14" name="Straight Arrow Connector 53"/>
          <p:cNvCxnSpPr>
            <a:cxnSpLocks noChangeShapeType="1"/>
          </p:cNvCxnSpPr>
          <p:nvPr/>
        </p:nvCxnSpPr>
        <p:spPr bwMode="auto">
          <a:xfrm>
            <a:off x="2286000" y="2514600"/>
            <a:ext cx="20574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cxnSp>
        <p:nvCxnSpPr>
          <p:cNvPr id="115" name="Straight Arrow Connector 55"/>
          <p:cNvCxnSpPr>
            <a:cxnSpLocks noChangeShapeType="1"/>
          </p:cNvCxnSpPr>
          <p:nvPr/>
        </p:nvCxnSpPr>
        <p:spPr bwMode="auto">
          <a:xfrm rot="10800000">
            <a:off x="2286000" y="2667000"/>
            <a:ext cx="20574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sp>
        <p:nvSpPr>
          <p:cNvPr id="116" name="TextBox 58"/>
          <p:cNvSpPr txBox="1">
            <a:spLocks noChangeArrowheads="1"/>
          </p:cNvSpPr>
          <p:nvPr/>
        </p:nvSpPr>
        <p:spPr bwMode="auto">
          <a:xfrm>
            <a:off x="2653514" y="2286000"/>
            <a:ext cx="1406154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latin typeface="Arial" pitchFamily="34" charset="0"/>
                <a:cs typeface="Arial" pitchFamily="34" charset="0"/>
              </a:rPr>
              <a:t>(file name, </a:t>
            </a:r>
            <a:r>
              <a:rPr lang="en-US" sz="1100" b="0" dirty="0" smtClean="0">
                <a:latin typeface="Arial" pitchFamily="34" charset="0"/>
                <a:cs typeface="Arial" pitchFamily="34" charset="0"/>
              </a:rPr>
              <a:t>block id)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7" name="TextBox 59"/>
          <p:cNvSpPr txBox="1">
            <a:spLocks noChangeArrowheads="1"/>
          </p:cNvSpPr>
          <p:nvPr/>
        </p:nvSpPr>
        <p:spPr bwMode="auto">
          <a:xfrm>
            <a:off x="2501114" y="2667000"/>
            <a:ext cx="1689886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(block id, block location)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8" name="TextBox 69"/>
          <p:cNvSpPr txBox="1">
            <a:spLocks noChangeArrowheads="1"/>
          </p:cNvSpPr>
          <p:nvPr/>
        </p:nvSpPr>
        <p:spPr bwMode="auto">
          <a:xfrm>
            <a:off x="4686300" y="3581400"/>
            <a:ext cx="1680268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instructions </a:t>
            </a:r>
            <a:r>
              <a:rPr lang="en-US" sz="1100" b="0" dirty="0">
                <a:latin typeface="Arial" pitchFamily="34" charset="0"/>
                <a:cs typeface="Arial" pitchFamily="34" charset="0"/>
              </a:rPr>
              <a:t>to </a:t>
            </a:r>
            <a:r>
              <a:rPr lang="en-US" sz="1100" b="0" dirty="0" smtClean="0">
                <a:latin typeface="Arial" pitchFamily="34" charset="0"/>
                <a:cs typeface="Arial" pitchFamily="34" charset="0"/>
              </a:rPr>
              <a:t>datanode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19" name="TextBox 70"/>
          <p:cNvSpPr txBox="1">
            <a:spLocks noChangeArrowheads="1"/>
          </p:cNvSpPr>
          <p:nvPr/>
        </p:nvSpPr>
        <p:spPr bwMode="auto">
          <a:xfrm>
            <a:off x="5589589" y="3962400"/>
            <a:ext cx="1116011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datanode state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20" name="Straight Arrow Connector 71"/>
          <p:cNvCxnSpPr>
            <a:cxnSpLocks noChangeShapeType="1"/>
          </p:cNvCxnSpPr>
          <p:nvPr/>
        </p:nvCxnSpPr>
        <p:spPr bwMode="auto">
          <a:xfrm>
            <a:off x="1981200" y="4343400"/>
            <a:ext cx="23622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med" len="med"/>
          </a:ln>
        </p:spPr>
      </p:cxnSp>
      <p:sp>
        <p:nvSpPr>
          <p:cNvPr id="121" name="TextBox 72"/>
          <p:cNvSpPr txBox="1">
            <a:spLocks noChangeArrowheads="1"/>
          </p:cNvSpPr>
          <p:nvPr/>
        </p:nvSpPr>
        <p:spPr bwMode="auto">
          <a:xfrm>
            <a:off x="2362200" y="4081463"/>
            <a:ext cx="1499128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(block id, </a:t>
            </a:r>
            <a:r>
              <a:rPr lang="en-US" sz="1100" b="0" dirty="0">
                <a:latin typeface="Arial" pitchFamily="34" charset="0"/>
                <a:cs typeface="Arial" pitchFamily="34" charset="0"/>
              </a:rPr>
              <a:t>byte range)</a:t>
            </a:r>
          </a:p>
        </p:txBody>
      </p:sp>
      <p:cxnSp>
        <p:nvCxnSpPr>
          <p:cNvPr id="122" name="Straight Arrow Connector 73"/>
          <p:cNvCxnSpPr>
            <a:cxnSpLocks noChangeShapeType="1"/>
          </p:cNvCxnSpPr>
          <p:nvPr/>
        </p:nvCxnSpPr>
        <p:spPr bwMode="auto">
          <a:xfrm rot="5400000" flipH="1" flipV="1">
            <a:off x="1181894" y="3542506"/>
            <a:ext cx="1600200" cy="158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23" name="Shape 79"/>
          <p:cNvCxnSpPr>
            <a:cxnSpLocks noChangeShapeType="1"/>
          </p:cNvCxnSpPr>
          <p:nvPr/>
        </p:nvCxnSpPr>
        <p:spPr bwMode="auto">
          <a:xfrm rot="10800000">
            <a:off x="1524000" y="2743200"/>
            <a:ext cx="2819400" cy="1752600"/>
          </a:xfrm>
          <a:prstGeom prst="bentConnector2">
            <a:avLst/>
          </a:prstGeom>
          <a:noFill/>
          <a:ln w="38100" cap="flat" cmpd="sng" algn="ctr">
            <a:solidFill>
              <a:sysClr val="windowText" lastClr="000000"/>
            </a:solidFill>
            <a:prstDash val="solid"/>
            <a:headEnd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124" name="TextBox 84"/>
          <p:cNvSpPr txBox="1">
            <a:spLocks noChangeArrowheads="1"/>
          </p:cNvSpPr>
          <p:nvPr/>
        </p:nvSpPr>
        <p:spPr bwMode="auto">
          <a:xfrm>
            <a:off x="2362200" y="4495800"/>
            <a:ext cx="827471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 smtClean="0">
                <a:latin typeface="Arial" pitchFamily="34" charset="0"/>
                <a:cs typeface="Arial" pitchFamily="34" charset="0"/>
              </a:rPr>
              <a:t>block data</a:t>
            </a:r>
            <a:endParaRPr lang="en-US" sz="1100" b="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125" name="Rectangle 6"/>
          <p:cNvSpPr>
            <a:spLocks noChangeArrowheads="1"/>
          </p:cNvSpPr>
          <p:nvPr/>
        </p:nvSpPr>
        <p:spPr bwMode="auto">
          <a:xfrm>
            <a:off x="4343400" y="1828800"/>
            <a:ext cx="3124200" cy="1752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26" name="Rectangle 4"/>
          <p:cNvSpPr>
            <a:spLocks noChangeArrowheads="1"/>
          </p:cNvSpPr>
          <p:nvPr/>
        </p:nvSpPr>
        <p:spPr bwMode="auto">
          <a:xfrm>
            <a:off x="4343400" y="1828800"/>
            <a:ext cx="3124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HDFS 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27" name="Group 126"/>
          <p:cNvGrpSpPr/>
          <p:nvPr/>
        </p:nvGrpSpPr>
        <p:grpSpPr>
          <a:xfrm>
            <a:off x="4343400" y="3581400"/>
            <a:ext cx="1676400" cy="1707596"/>
            <a:chOff x="1828800" y="4572000"/>
            <a:chExt cx="1676400" cy="1707596"/>
          </a:xfrm>
        </p:grpSpPr>
        <p:grpSp>
          <p:nvGrpSpPr>
            <p:cNvPr id="128" name="Group 80"/>
            <p:cNvGrpSpPr/>
            <p:nvPr/>
          </p:nvGrpSpPr>
          <p:grpSpPr>
            <a:xfrm>
              <a:off x="1828800" y="5257800"/>
              <a:ext cx="1676400" cy="1021796"/>
              <a:chOff x="1828800" y="5257800"/>
              <a:chExt cx="1676400" cy="1021796"/>
            </a:xfrm>
          </p:grpSpPr>
          <p:sp>
            <p:nvSpPr>
              <p:cNvPr id="131" name="Rectangle 6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609600"/>
              </a:xfrm>
              <a:prstGeom prst="rect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32" name="Rectangle 4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304800"/>
              </a:xfrm>
              <a:prstGeom prst="rect">
                <a:avLst/>
              </a:prstGeom>
              <a:solidFill>
                <a:sysClr val="windowText" lastClr="000000"/>
              </a:solidFill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HDFS datanode</a:t>
                </a:r>
                <a:endPara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33" name="Rectangle 35"/>
              <p:cNvSpPr>
                <a:spLocks noChangeArrowheads="1"/>
              </p:cNvSpPr>
              <p:nvPr/>
            </p:nvSpPr>
            <p:spPr bwMode="auto">
              <a:xfrm>
                <a:off x="1828800" y="5562600"/>
                <a:ext cx="1676400" cy="304800"/>
              </a:xfrm>
              <a:prstGeom prst="rect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Linux file system</a:t>
                </a:r>
              </a:p>
            </p:txBody>
          </p:sp>
          <p:sp>
            <p:nvSpPr>
              <p:cNvPr id="134" name="Flowchart: Magnetic Disk 36"/>
              <p:cNvSpPr>
                <a:spLocks noChangeArrowheads="1"/>
              </p:cNvSpPr>
              <p:nvPr/>
            </p:nvSpPr>
            <p:spPr bwMode="auto">
              <a:xfrm>
                <a:off x="20991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35" name="Flowchart: Magnetic Disk 37"/>
              <p:cNvSpPr>
                <a:spLocks noChangeArrowheads="1"/>
              </p:cNvSpPr>
              <p:nvPr/>
            </p:nvSpPr>
            <p:spPr bwMode="auto">
              <a:xfrm>
                <a:off x="26325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cxnSp>
            <p:nvCxnSpPr>
              <p:cNvPr id="136" name="Straight Connector 38"/>
              <p:cNvCxnSpPr>
                <a:cxnSpLocks noChangeShapeType="1"/>
              </p:cNvCxnSpPr>
              <p:nvPr/>
            </p:nvCxnSpPr>
            <p:spPr bwMode="auto">
              <a:xfrm rot="5400000">
                <a:off x="1832403" y="5981701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7" name="Straight Connector 39"/>
              <p:cNvCxnSpPr>
                <a:cxnSpLocks noChangeShapeType="1"/>
                <a:endCxn id="134" idx="2"/>
              </p:cNvCxnSpPr>
              <p:nvPr/>
            </p:nvCxnSpPr>
            <p:spPr bwMode="auto">
              <a:xfrm>
                <a:off x="1946702" y="6096001"/>
                <a:ext cx="152400" cy="1588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8" name="Straight Connector 40"/>
              <p:cNvCxnSpPr>
                <a:cxnSpLocks noChangeShapeType="1"/>
              </p:cNvCxnSpPr>
              <p:nvPr/>
            </p:nvCxnSpPr>
            <p:spPr bwMode="auto">
              <a:xfrm rot="5400000">
                <a:off x="2365803" y="5980113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39" name="Straight Connector 41"/>
              <p:cNvCxnSpPr>
                <a:cxnSpLocks noChangeShapeType="1"/>
              </p:cNvCxnSpPr>
              <p:nvPr/>
            </p:nvCxnSpPr>
            <p:spPr bwMode="auto">
              <a:xfrm>
                <a:off x="2480102" y="6094414"/>
                <a:ext cx="1524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sp>
            <p:nvSpPr>
              <p:cNvPr id="140" name="TextBox 42"/>
              <p:cNvSpPr txBox="1">
                <a:spLocks noChangeArrowheads="1"/>
              </p:cNvSpPr>
              <p:nvPr/>
            </p:nvSpPr>
            <p:spPr bwMode="auto">
              <a:xfrm>
                <a:off x="3089702" y="5910264"/>
                <a:ext cx="41549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…</a:t>
                </a:r>
              </a:p>
            </p:txBody>
          </p:sp>
        </p:grpSp>
        <p:cxnSp>
          <p:nvCxnSpPr>
            <p:cNvPr id="129" name="Straight Arrow Connector 60"/>
            <p:cNvCxnSpPr>
              <a:cxnSpLocks noChangeShapeType="1"/>
            </p:cNvCxnSpPr>
            <p:nvPr/>
          </p:nvCxnSpPr>
          <p:spPr bwMode="auto">
            <a:xfrm rot="5400000">
              <a:off x="18661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130" name="Straight Arrow Connector 64"/>
            <p:cNvCxnSpPr>
              <a:cxnSpLocks noChangeShapeType="1"/>
            </p:cNvCxnSpPr>
            <p:nvPr/>
          </p:nvCxnSpPr>
          <p:spPr bwMode="auto">
            <a:xfrm rot="5400000" flipH="1" flipV="1">
              <a:off x="17137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</p:grpSp>
      <p:grpSp>
        <p:nvGrpSpPr>
          <p:cNvPr id="141" name="Group 140"/>
          <p:cNvGrpSpPr/>
          <p:nvPr/>
        </p:nvGrpSpPr>
        <p:grpSpPr>
          <a:xfrm>
            <a:off x="6477000" y="3581400"/>
            <a:ext cx="1676400" cy="1707596"/>
            <a:chOff x="1828800" y="4572000"/>
            <a:chExt cx="1676400" cy="1707596"/>
          </a:xfrm>
        </p:grpSpPr>
        <p:grpSp>
          <p:nvGrpSpPr>
            <p:cNvPr id="142" name="Group 80"/>
            <p:cNvGrpSpPr/>
            <p:nvPr/>
          </p:nvGrpSpPr>
          <p:grpSpPr>
            <a:xfrm>
              <a:off x="1828800" y="5257800"/>
              <a:ext cx="1676400" cy="1021796"/>
              <a:chOff x="1828800" y="5257800"/>
              <a:chExt cx="1676400" cy="1021796"/>
            </a:xfrm>
          </p:grpSpPr>
          <p:sp>
            <p:nvSpPr>
              <p:cNvPr id="145" name="Rectangle 6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609600"/>
              </a:xfrm>
              <a:prstGeom prst="rect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46" name="Rectangle 4"/>
              <p:cNvSpPr>
                <a:spLocks noChangeArrowheads="1"/>
              </p:cNvSpPr>
              <p:nvPr/>
            </p:nvSpPr>
            <p:spPr bwMode="auto">
              <a:xfrm>
                <a:off x="1828800" y="5257800"/>
                <a:ext cx="1676400" cy="304800"/>
              </a:xfrm>
              <a:prstGeom prst="rect">
                <a:avLst/>
              </a:prstGeom>
              <a:solidFill>
                <a:sysClr val="windowText" lastClr="000000"/>
              </a:solidFill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HDFS datanode</a:t>
                </a:r>
                <a:endParaRPr kumimoji="0" lang="en-US" sz="1200" b="1" i="0" u="none" strike="noStrike" kern="0" cap="none" spc="0" normalizeH="0" baseline="0" noProof="0" dirty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Arial" pitchFamily="34" charset="0"/>
                  <a:cs typeface="Arial" pitchFamily="34" charset="0"/>
                </a:endParaRPr>
              </a:p>
            </p:txBody>
          </p:sp>
          <p:sp>
            <p:nvSpPr>
              <p:cNvPr id="147" name="Rectangle 35"/>
              <p:cNvSpPr>
                <a:spLocks noChangeArrowheads="1"/>
              </p:cNvSpPr>
              <p:nvPr/>
            </p:nvSpPr>
            <p:spPr bwMode="auto">
              <a:xfrm>
                <a:off x="1828800" y="5562600"/>
                <a:ext cx="1676400" cy="304800"/>
              </a:xfrm>
              <a:prstGeom prst="rect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Linux file system</a:t>
                </a:r>
              </a:p>
            </p:txBody>
          </p:sp>
          <p:sp>
            <p:nvSpPr>
              <p:cNvPr id="148" name="Flowchart: Magnetic Disk 36"/>
              <p:cNvSpPr>
                <a:spLocks noChangeArrowheads="1"/>
              </p:cNvSpPr>
              <p:nvPr/>
            </p:nvSpPr>
            <p:spPr bwMode="auto">
              <a:xfrm>
                <a:off x="20991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sp>
            <p:nvSpPr>
              <p:cNvPr id="149" name="Flowchart: Magnetic Disk 37"/>
              <p:cNvSpPr>
                <a:spLocks noChangeArrowheads="1"/>
              </p:cNvSpPr>
              <p:nvPr/>
            </p:nvSpPr>
            <p:spPr bwMode="auto">
              <a:xfrm>
                <a:off x="2632502" y="5943601"/>
                <a:ext cx="304800" cy="304800"/>
              </a:xfrm>
              <a:prstGeom prst="flowChartMagneticDisk">
                <a:avLst/>
              </a:prstGeom>
              <a:gradFill rotWithShape="1">
                <a:gsLst>
                  <a:gs pos="0">
                    <a:sysClr val="windowText" lastClr="000000">
                      <a:tint val="50000"/>
                      <a:satMod val="300000"/>
                    </a:sysClr>
                  </a:gs>
                  <a:gs pos="35000">
                    <a:sysClr val="windowText" lastClr="000000">
                      <a:tint val="37000"/>
                      <a:satMod val="300000"/>
                    </a:sysClr>
                  </a:gs>
                  <a:gs pos="100000">
                    <a:sysClr val="windowText" lastClr="000000">
                      <a:tint val="15000"/>
                      <a:satMod val="350000"/>
                    </a:sysClr>
                  </a:gs>
                </a:gsLst>
                <a:lin ang="16200000" scaled="1"/>
              </a:gradFill>
              <a:ln w="9525" cap="flat" cmpd="sng" algn="ctr">
                <a:solidFill>
                  <a:sysClr val="windowText" lastClr="000000">
                    <a:shade val="95000"/>
                    <a:satMod val="105000"/>
                  </a:sysClr>
                </a:solidFill>
                <a:prstDash val="solid"/>
                <a:headEnd/>
                <a:tailEnd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Arial" pitchFamily="34" charset="0"/>
                  <a:ea typeface="+mn-ea"/>
                  <a:cs typeface="Arial" pitchFamily="34" charset="0"/>
                </a:endParaRPr>
              </a:p>
            </p:txBody>
          </p:sp>
          <p:cxnSp>
            <p:nvCxnSpPr>
              <p:cNvPr id="150" name="Straight Connector 38"/>
              <p:cNvCxnSpPr>
                <a:cxnSpLocks noChangeShapeType="1"/>
              </p:cNvCxnSpPr>
              <p:nvPr/>
            </p:nvCxnSpPr>
            <p:spPr bwMode="auto">
              <a:xfrm rot="5400000">
                <a:off x="1832403" y="5981701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1" name="Straight Connector 39"/>
              <p:cNvCxnSpPr>
                <a:cxnSpLocks noChangeShapeType="1"/>
                <a:endCxn id="148" idx="2"/>
              </p:cNvCxnSpPr>
              <p:nvPr/>
            </p:nvCxnSpPr>
            <p:spPr bwMode="auto">
              <a:xfrm>
                <a:off x="1946702" y="6096001"/>
                <a:ext cx="152400" cy="1588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2" name="Straight Connector 40"/>
              <p:cNvCxnSpPr>
                <a:cxnSpLocks noChangeShapeType="1"/>
              </p:cNvCxnSpPr>
              <p:nvPr/>
            </p:nvCxnSpPr>
            <p:spPr bwMode="auto">
              <a:xfrm rot="5400000">
                <a:off x="2365803" y="5980113"/>
                <a:ext cx="2286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cxnSp>
            <p:nvCxnSpPr>
              <p:cNvPr id="153" name="Straight Connector 41"/>
              <p:cNvCxnSpPr>
                <a:cxnSpLocks noChangeShapeType="1"/>
              </p:cNvCxnSpPr>
              <p:nvPr/>
            </p:nvCxnSpPr>
            <p:spPr bwMode="auto">
              <a:xfrm>
                <a:off x="2480102" y="6094414"/>
                <a:ext cx="152400" cy="3175"/>
              </a:xfrm>
              <a:prstGeom prst="line">
                <a:avLst/>
              </a:prstGeom>
              <a:noFill/>
              <a:ln w="9525" algn="ctr">
                <a:solidFill>
                  <a:sysClr val="windowText" lastClr="000000"/>
                </a:solidFill>
                <a:round/>
                <a:headEnd/>
                <a:tailEnd/>
              </a:ln>
            </p:spPr>
          </p:cxnSp>
          <p:sp>
            <p:nvSpPr>
              <p:cNvPr id="154" name="TextBox 42"/>
              <p:cNvSpPr txBox="1">
                <a:spLocks noChangeArrowheads="1"/>
              </p:cNvSpPr>
              <p:nvPr/>
            </p:nvSpPr>
            <p:spPr bwMode="auto">
              <a:xfrm>
                <a:off x="3089702" y="5910264"/>
                <a:ext cx="415498" cy="369332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  <a:latin typeface="Arial" pitchFamily="34" charset="0"/>
                    <a:cs typeface="Arial" pitchFamily="34" charset="0"/>
                  </a:rPr>
                  <a:t>…</a:t>
                </a:r>
              </a:p>
            </p:txBody>
          </p:sp>
        </p:grpSp>
        <p:cxnSp>
          <p:nvCxnSpPr>
            <p:cNvPr id="143" name="Straight Arrow Connector 60"/>
            <p:cNvCxnSpPr>
              <a:cxnSpLocks noChangeShapeType="1"/>
            </p:cNvCxnSpPr>
            <p:nvPr/>
          </p:nvCxnSpPr>
          <p:spPr bwMode="auto">
            <a:xfrm rot="5400000">
              <a:off x="18661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  <p:cxnSp>
          <p:nvCxnSpPr>
            <p:cNvPr id="144" name="Straight Arrow Connector 64"/>
            <p:cNvCxnSpPr>
              <a:cxnSpLocks noChangeShapeType="1"/>
            </p:cNvCxnSpPr>
            <p:nvPr/>
          </p:nvCxnSpPr>
          <p:spPr bwMode="auto">
            <a:xfrm rot="5400000" flipH="1" flipV="1">
              <a:off x="1713706" y="4914106"/>
              <a:ext cx="685800" cy="1587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triangle" w="med" len="med"/>
            </a:ln>
          </p:spPr>
        </p:cxnSp>
      </p:grpSp>
      <p:sp>
        <p:nvSpPr>
          <p:cNvPr id="155" name="TextBox 9"/>
          <p:cNvSpPr txBox="1">
            <a:spLocks noChangeArrowheads="1"/>
          </p:cNvSpPr>
          <p:nvPr/>
        </p:nvSpPr>
        <p:spPr bwMode="auto">
          <a:xfrm>
            <a:off x="4648200" y="2359025"/>
            <a:ext cx="1266825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File namespace</a:t>
            </a:r>
            <a:endParaRPr lang="en-US" sz="1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56" name="TextBox 10"/>
          <p:cNvSpPr txBox="1">
            <a:spLocks noChangeArrowheads="1"/>
          </p:cNvSpPr>
          <p:nvPr/>
        </p:nvSpPr>
        <p:spPr bwMode="auto">
          <a:xfrm>
            <a:off x="6276975" y="2162175"/>
            <a:ext cx="7048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/</a:t>
            </a:r>
            <a:r>
              <a:rPr lang="en-US" sz="1200" b="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foo</a:t>
            </a:r>
            <a:r>
              <a:rPr lang="en-US" sz="12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/bar</a:t>
            </a:r>
            <a:endParaRPr lang="en-US" sz="1400" b="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cxnSp>
        <p:nvCxnSpPr>
          <p:cNvPr id="157" name="Straight Connector 11"/>
          <p:cNvCxnSpPr>
            <a:cxnSpLocks noChangeShapeType="1"/>
          </p:cNvCxnSpPr>
          <p:nvPr/>
        </p:nvCxnSpPr>
        <p:spPr bwMode="auto">
          <a:xfrm rot="5400000">
            <a:off x="4949826" y="2640012"/>
            <a:ext cx="411162" cy="404813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8" name="Straight Connector 12"/>
          <p:cNvCxnSpPr>
            <a:cxnSpLocks noChangeShapeType="1"/>
          </p:cNvCxnSpPr>
          <p:nvPr/>
        </p:nvCxnSpPr>
        <p:spPr bwMode="auto">
          <a:xfrm rot="16200000" flipH="1">
            <a:off x="5362576" y="2625725"/>
            <a:ext cx="258762" cy="280987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59" name="Straight Connector 13"/>
          <p:cNvCxnSpPr>
            <a:cxnSpLocks noChangeShapeType="1"/>
          </p:cNvCxnSpPr>
          <p:nvPr/>
        </p:nvCxnSpPr>
        <p:spPr bwMode="auto">
          <a:xfrm rot="16200000" flipH="1">
            <a:off x="5295900" y="3238500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0" name="Straight Connector 14"/>
          <p:cNvCxnSpPr>
            <a:cxnSpLocks noChangeShapeType="1"/>
          </p:cNvCxnSpPr>
          <p:nvPr/>
        </p:nvCxnSpPr>
        <p:spPr bwMode="auto">
          <a:xfrm rot="10800000" flipV="1">
            <a:off x="5181600" y="3124200"/>
            <a:ext cx="228600" cy="22860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1" name="Straight Connector 15"/>
          <p:cNvCxnSpPr>
            <a:cxnSpLocks noChangeShapeType="1"/>
          </p:cNvCxnSpPr>
          <p:nvPr/>
        </p:nvCxnSpPr>
        <p:spPr bwMode="auto">
          <a:xfrm rot="16200000" flipH="1">
            <a:off x="5241925" y="2755900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2" name="Straight Connector 16"/>
          <p:cNvCxnSpPr>
            <a:cxnSpLocks noChangeShapeType="1"/>
          </p:cNvCxnSpPr>
          <p:nvPr/>
        </p:nvCxnSpPr>
        <p:spPr bwMode="auto">
          <a:xfrm rot="16200000" flipH="1">
            <a:off x="5032375" y="2979738"/>
            <a:ext cx="228600" cy="0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163" name="Rectangle 21"/>
          <p:cNvSpPr>
            <a:spLocks noChangeArrowheads="1"/>
          </p:cNvSpPr>
          <p:nvPr/>
        </p:nvSpPr>
        <p:spPr bwMode="auto">
          <a:xfrm>
            <a:off x="6400800" y="2438400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block 3df2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164" name="Straight Connector 26"/>
          <p:cNvCxnSpPr>
            <a:cxnSpLocks noChangeShapeType="1"/>
          </p:cNvCxnSpPr>
          <p:nvPr/>
        </p:nvCxnSpPr>
        <p:spPr bwMode="auto">
          <a:xfrm>
            <a:off x="5141913" y="2865438"/>
            <a:ext cx="533400" cy="487362"/>
          </a:xfrm>
          <a:prstGeom prst="line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165" name="Shape 29"/>
          <p:cNvCxnSpPr>
            <a:cxnSpLocks noChangeShapeType="1"/>
            <a:endCxn id="156" idx="1"/>
          </p:cNvCxnSpPr>
          <p:nvPr/>
        </p:nvCxnSpPr>
        <p:spPr bwMode="auto">
          <a:xfrm flipV="1">
            <a:off x="5686425" y="2300288"/>
            <a:ext cx="590550" cy="1014412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ysClr val="windowText" lastClr="000000"/>
            </a:solidFill>
            <a:round/>
            <a:headEnd/>
            <a:tailEnd type="triangle" w="sm" len="sm"/>
          </a:ln>
        </p:spPr>
      </p:cxnSp>
      <p:sp>
        <p:nvSpPr>
          <p:cNvPr id="166" name="Rectangle 4"/>
          <p:cNvSpPr>
            <a:spLocks noChangeArrowheads="1"/>
          </p:cNvSpPr>
          <p:nvPr/>
        </p:nvSpPr>
        <p:spPr bwMode="auto">
          <a:xfrm>
            <a:off x="1188720" y="2133600"/>
            <a:ext cx="109728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Application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67" name="Rectangle 35"/>
          <p:cNvSpPr>
            <a:spLocks noChangeArrowheads="1"/>
          </p:cNvSpPr>
          <p:nvPr/>
        </p:nvSpPr>
        <p:spPr bwMode="auto">
          <a:xfrm>
            <a:off x="1188720" y="2438400"/>
            <a:ext cx="109728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HDFS Client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68" name="Rectangle 21"/>
          <p:cNvSpPr>
            <a:spLocks noChangeArrowheads="1"/>
          </p:cNvSpPr>
          <p:nvPr/>
        </p:nvSpPr>
        <p:spPr bwMode="auto">
          <a:xfrm>
            <a:off x="6400800" y="2667000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69" name="Rectangle 21"/>
          <p:cNvSpPr>
            <a:spLocks noChangeArrowheads="1"/>
          </p:cNvSpPr>
          <p:nvPr/>
        </p:nvSpPr>
        <p:spPr bwMode="auto">
          <a:xfrm>
            <a:off x="6400800" y="2895600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0" name="Rectangle 21"/>
          <p:cNvSpPr>
            <a:spLocks noChangeArrowheads="1"/>
          </p:cNvSpPr>
          <p:nvPr/>
        </p:nvSpPr>
        <p:spPr bwMode="auto">
          <a:xfrm>
            <a:off x="6400800" y="3124200"/>
            <a:ext cx="838200" cy="228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1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71" name="Title 17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HDFS Architecture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7247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 smtClean="0"/>
              <a:t>Namenode</a:t>
            </a:r>
            <a:r>
              <a:rPr lang="en-GB" dirty="0" smtClean="0"/>
              <a:t> Responsibilities</a:t>
            </a:r>
          </a:p>
        </p:txBody>
      </p:sp>
      <p:sp>
        <p:nvSpPr>
          <p:cNvPr id="3789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Managing the file system namespace:</a:t>
            </a:r>
          </a:p>
          <a:p>
            <a:pPr lvl="1"/>
            <a:r>
              <a:rPr lang="en-GB" dirty="0" smtClean="0"/>
              <a:t>Holds file/directory structure, metadata, file-to-block mapping, access permissions, etc.</a:t>
            </a:r>
          </a:p>
          <a:p>
            <a:r>
              <a:rPr lang="en-GB" dirty="0" smtClean="0"/>
              <a:t>Coordinating file operations:</a:t>
            </a:r>
          </a:p>
          <a:p>
            <a:pPr lvl="1"/>
            <a:r>
              <a:rPr lang="en-GB" dirty="0" smtClean="0"/>
              <a:t>Directs clients to </a:t>
            </a:r>
            <a:r>
              <a:rPr lang="en-GB" dirty="0" err="1" smtClean="0"/>
              <a:t>datanodes</a:t>
            </a:r>
            <a:r>
              <a:rPr lang="en-GB" dirty="0" smtClean="0"/>
              <a:t> for reads and writes</a:t>
            </a:r>
          </a:p>
          <a:p>
            <a:pPr lvl="1"/>
            <a:r>
              <a:rPr lang="en-GB" dirty="0" smtClean="0"/>
              <a:t>No data is moved through the </a:t>
            </a:r>
            <a:r>
              <a:rPr lang="en-GB" dirty="0" err="1" smtClean="0"/>
              <a:t>namenode</a:t>
            </a:r>
            <a:endParaRPr lang="en-GB" dirty="0" smtClean="0"/>
          </a:p>
          <a:p>
            <a:r>
              <a:rPr lang="en-GB" dirty="0" smtClean="0"/>
              <a:t>Maintaining overall health:</a:t>
            </a:r>
          </a:p>
          <a:p>
            <a:pPr lvl="1"/>
            <a:r>
              <a:rPr lang="en-GB" dirty="0" smtClean="0"/>
              <a:t>Periodic communication with the </a:t>
            </a:r>
            <a:r>
              <a:rPr lang="en-GB" dirty="0" err="1" smtClean="0"/>
              <a:t>datanodes</a:t>
            </a:r>
            <a:endParaRPr lang="en-GB" dirty="0" smtClean="0"/>
          </a:p>
          <a:p>
            <a:pPr lvl="1"/>
            <a:r>
              <a:rPr lang="en-GB" dirty="0" smtClean="0"/>
              <a:t>Block re-replication and rebalancing</a:t>
            </a:r>
          </a:p>
          <a:p>
            <a:pPr lvl="1"/>
            <a:r>
              <a:rPr lang="en-GB" dirty="0" smtClean="0"/>
              <a:t>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12897955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Putting everything together…</a:t>
            </a:r>
            <a:endParaRPr lang="en-US" dirty="0"/>
          </a:p>
        </p:txBody>
      </p:sp>
      <p:sp>
        <p:nvSpPr>
          <p:cNvPr id="57" name="Rectangle 6"/>
          <p:cNvSpPr>
            <a:spLocks noChangeArrowheads="1"/>
          </p:cNvSpPr>
          <p:nvPr/>
        </p:nvSpPr>
        <p:spPr bwMode="auto">
          <a:xfrm>
            <a:off x="47244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8" name="Rectangle 35"/>
          <p:cNvSpPr>
            <a:spLocks noChangeArrowheads="1"/>
          </p:cNvSpPr>
          <p:nvPr/>
        </p:nvSpPr>
        <p:spPr bwMode="auto">
          <a:xfrm>
            <a:off x="47244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Rectangle 6"/>
          <p:cNvSpPr>
            <a:spLocks noChangeArrowheads="1"/>
          </p:cNvSpPr>
          <p:nvPr/>
        </p:nvSpPr>
        <p:spPr bwMode="auto">
          <a:xfrm>
            <a:off x="25908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0" name="Rectangle 6"/>
          <p:cNvSpPr>
            <a:spLocks noChangeArrowheads="1"/>
          </p:cNvSpPr>
          <p:nvPr/>
        </p:nvSpPr>
        <p:spPr bwMode="auto">
          <a:xfrm>
            <a:off x="36576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1" name="Rectangle 6"/>
          <p:cNvSpPr>
            <a:spLocks noChangeArrowheads="1"/>
          </p:cNvSpPr>
          <p:nvPr/>
        </p:nvSpPr>
        <p:spPr bwMode="auto">
          <a:xfrm>
            <a:off x="57150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2" name="Rectangle 6"/>
          <p:cNvSpPr>
            <a:spLocks noChangeArrowheads="1"/>
          </p:cNvSpPr>
          <p:nvPr/>
        </p:nvSpPr>
        <p:spPr bwMode="auto">
          <a:xfrm>
            <a:off x="16002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63" name="Straight Arrow Connector 53"/>
          <p:cNvCxnSpPr>
            <a:cxnSpLocks noChangeShapeType="1"/>
            <a:stCxn id="107" idx="2"/>
            <a:endCxn id="70" idx="0"/>
          </p:cNvCxnSpPr>
          <p:nvPr/>
        </p:nvCxnSpPr>
        <p:spPr bwMode="auto">
          <a:xfrm rot="5400000">
            <a:off x="2514600" y="2819400"/>
            <a:ext cx="1143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4" name="Straight Arrow Connector 53"/>
          <p:cNvCxnSpPr>
            <a:cxnSpLocks noChangeShapeType="1"/>
            <a:stCxn id="107" idx="2"/>
            <a:endCxn id="82" idx="0"/>
          </p:cNvCxnSpPr>
          <p:nvPr/>
        </p:nvCxnSpPr>
        <p:spPr bwMode="auto">
          <a:xfrm rot="16200000" flipH="1">
            <a:off x="3543300" y="2781300"/>
            <a:ext cx="1143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5" name="Straight Arrow Connector 53"/>
          <p:cNvCxnSpPr>
            <a:cxnSpLocks noChangeShapeType="1"/>
            <a:stCxn id="107" idx="2"/>
            <a:endCxn id="94" idx="0"/>
          </p:cNvCxnSpPr>
          <p:nvPr/>
        </p:nvCxnSpPr>
        <p:spPr bwMode="auto">
          <a:xfrm rot="16200000" flipH="1">
            <a:off x="4572000" y="1752600"/>
            <a:ext cx="1143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6" name="Straight Arrow Connector 53"/>
          <p:cNvCxnSpPr>
            <a:cxnSpLocks noChangeShapeType="1"/>
            <a:stCxn id="109" idx="2"/>
            <a:endCxn id="79" idx="0"/>
          </p:cNvCxnSpPr>
          <p:nvPr/>
        </p:nvCxnSpPr>
        <p:spPr bwMode="auto">
          <a:xfrm rot="5400000">
            <a:off x="3771900" y="1562100"/>
            <a:ext cx="762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7" name="Straight Arrow Connector 53"/>
          <p:cNvCxnSpPr>
            <a:cxnSpLocks noChangeShapeType="1"/>
            <a:stCxn id="109" idx="2"/>
            <a:endCxn id="91" idx="0"/>
          </p:cNvCxnSpPr>
          <p:nvPr/>
        </p:nvCxnSpPr>
        <p:spPr bwMode="auto">
          <a:xfrm rot="5400000">
            <a:off x="4800600" y="2590800"/>
            <a:ext cx="762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8" name="Straight Arrow Connector 53"/>
          <p:cNvCxnSpPr>
            <a:cxnSpLocks noChangeShapeType="1"/>
            <a:stCxn id="109" idx="2"/>
            <a:endCxn id="103" idx="0"/>
          </p:cNvCxnSpPr>
          <p:nvPr/>
        </p:nvCxnSpPr>
        <p:spPr bwMode="auto">
          <a:xfrm rot="16200000" flipH="1">
            <a:off x="5829300" y="2628900"/>
            <a:ext cx="762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69" name="Rectangle 6"/>
          <p:cNvSpPr>
            <a:spLocks noChangeArrowheads="1"/>
          </p:cNvSpPr>
          <p:nvPr/>
        </p:nvSpPr>
        <p:spPr bwMode="auto">
          <a:xfrm>
            <a:off x="17526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17526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71" name="Rectangle 35"/>
          <p:cNvSpPr>
            <a:spLocks noChangeArrowheads="1"/>
          </p:cNvSpPr>
          <p:nvPr/>
        </p:nvSpPr>
        <p:spPr bwMode="auto">
          <a:xfrm>
            <a:off x="17526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72" name="Flowchart: Magnetic Disk 36"/>
          <p:cNvSpPr>
            <a:spLocks noChangeArrowheads="1"/>
          </p:cNvSpPr>
          <p:nvPr/>
        </p:nvSpPr>
        <p:spPr bwMode="auto">
          <a:xfrm>
            <a:off x="20229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3" name="Flowchart: Magnetic Disk 37"/>
          <p:cNvSpPr>
            <a:spLocks noChangeArrowheads="1"/>
          </p:cNvSpPr>
          <p:nvPr/>
        </p:nvSpPr>
        <p:spPr bwMode="auto">
          <a:xfrm>
            <a:off x="2556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74" name="Straight Connector 38"/>
          <p:cNvCxnSpPr>
            <a:cxnSpLocks noChangeShapeType="1"/>
          </p:cNvCxnSpPr>
          <p:nvPr/>
        </p:nvCxnSpPr>
        <p:spPr bwMode="auto">
          <a:xfrm rot="5400000">
            <a:off x="17562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5" name="Straight Connector 39"/>
          <p:cNvCxnSpPr>
            <a:cxnSpLocks noChangeShapeType="1"/>
            <a:endCxn id="72" idx="2"/>
          </p:cNvCxnSpPr>
          <p:nvPr/>
        </p:nvCxnSpPr>
        <p:spPr bwMode="auto">
          <a:xfrm>
            <a:off x="18705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6" name="Straight Connector 40"/>
          <p:cNvCxnSpPr>
            <a:cxnSpLocks noChangeShapeType="1"/>
          </p:cNvCxnSpPr>
          <p:nvPr/>
        </p:nvCxnSpPr>
        <p:spPr bwMode="auto">
          <a:xfrm rot="5400000">
            <a:off x="22896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7" name="Straight Connector 41"/>
          <p:cNvCxnSpPr>
            <a:cxnSpLocks noChangeShapeType="1"/>
          </p:cNvCxnSpPr>
          <p:nvPr/>
        </p:nvCxnSpPr>
        <p:spPr bwMode="auto">
          <a:xfrm>
            <a:off x="24039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78" name="TextBox 42"/>
          <p:cNvSpPr txBox="1">
            <a:spLocks noChangeArrowheads="1"/>
          </p:cNvSpPr>
          <p:nvPr/>
        </p:nvSpPr>
        <p:spPr bwMode="auto">
          <a:xfrm>
            <a:off x="30135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7526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16002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1" name="Rectangle 6"/>
          <p:cNvSpPr>
            <a:spLocks noChangeArrowheads="1"/>
          </p:cNvSpPr>
          <p:nvPr/>
        </p:nvSpPr>
        <p:spPr bwMode="auto">
          <a:xfrm>
            <a:off x="38100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38100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3" name="Rectangle 35"/>
          <p:cNvSpPr>
            <a:spLocks noChangeArrowheads="1"/>
          </p:cNvSpPr>
          <p:nvPr/>
        </p:nvSpPr>
        <p:spPr bwMode="auto">
          <a:xfrm>
            <a:off x="38100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84" name="Flowchart: Magnetic Disk 36"/>
          <p:cNvSpPr>
            <a:spLocks noChangeArrowheads="1"/>
          </p:cNvSpPr>
          <p:nvPr/>
        </p:nvSpPr>
        <p:spPr bwMode="auto">
          <a:xfrm>
            <a:off x="4080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5" name="Flowchart: Magnetic Disk 37"/>
          <p:cNvSpPr>
            <a:spLocks noChangeArrowheads="1"/>
          </p:cNvSpPr>
          <p:nvPr/>
        </p:nvSpPr>
        <p:spPr bwMode="auto">
          <a:xfrm>
            <a:off x="4613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86" name="Straight Connector 38"/>
          <p:cNvCxnSpPr>
            <a:cxnSpLocks noChangeShapeType="1"/>
          </p:cNvCxnSpPr>
          <p:nvPr/>
        </p:nvCxnSpPr>
        <p:spPr bwMode="auto">
          <a:xfrm rot="5400000">
            <a:off x="38136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7" name="Straight Connector 39"/>
          <p:cNvCxnSpPr>
            <a:cxnSpLocks noChangeShapeType="1"/>
            <a:endCxn id="84" idx="2"/>
          </p:cNvCxnSpPr>
          <p:nvPr/>
        </p:nvCxnSpPr>
        <p:spPr bwMode="auto">
          <a:xfrm>
            <a:off x="39279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8" name="Straight Connector 40"/>
          <p:cNvCxnSpPr>
            <a:cxnSpLocks noChangeShapeType="1"/>
          </p:cNvCxnSpPr>
          <p:nvPr/>
        </p:nvCxnSpPr>
        <p:spPr bwMode="auto">
          <a:xfrm rot="5400000">
            <a:off x="43470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9" name="Straight Connector 41"/>
          <p:cNvCxnSpPr>
            <a:cxnSpLocks noChangeShapeType="1"/>
          </p:cNvCxnSpPr>
          <p:nvPr/>
        </p:nvCxnSpPr>
        <p:spPr bwMode="auto">
          <a:xfrm>
            <a:off x="44613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90" name="TextBox 42"/>
          <p:cNvSpPr txBox="1">
            <a:spLocks noChangeArrowheads="1"/>
          </p:cNvSpPr>
          <p:nvPr/>
        </p:nvSpPr>
        <p:spPr bwMode="auto">
          <a:xfrm>
            <a:off x="50709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8100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36576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3" name="Rectangle 6"/>
          <p:cNvSpPr>
            <a:spLocks noChangeArrowheads="1"/>
          </p:cNvSpPr>
          <p:nvPr/>
        </p:nvSpPr>
        <p:spPr bwMode="auto">
          <a:xfrm>
            <a:off x="58674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58674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5" name="Rectangle 35"/>
          <p:cNvSpPr>
            <a:spLocks noChangeArrowheads="1"/>
          </p:cNvSpPr>
          <p:nvPr/>
        </p:nvSpPr>
        <p:spPr bwMode="auto">
          <a:xfrm>
            <a:off x="58674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96" name="Flowchart: Magnetic Disk 36"/>
          <p:cNvSpPr>
            <a:spLocks noChangeArrowheads="1"/>
          </p:cNvSpPr>
          <p:nvPr/>
        </p:nvSpPr>
        <p:spPr bwMode="auto">
          <a:xfrm>
            <a:off x="6137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7" name="Flowchart: Magnetic Disk 37"/>
          <p:cNvSpPr>
            <a:spLocks noChangeArrowheads="1"/>
          </p:cNvSpPr>
          <p:nvPr/>
        </p:nvSpPr>
        <p:spPr bwMode="auto">
          <a:xfrm>
            <a:off x="66711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98" name="Straight Connector 38"/>
          <p:cNvCxnSpPr>
            <a:cxnSpLocks noChangeShapeType="1"/>
          </p:cNvCxnSpPr>
          <p:nvPr/>
        </p:nvCxnSpPr>
        <p:spPr bwMode="auto">
          <a:xfrm rot="5400000">
            <a:off x="58710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99" name="Straight Connector 39"/>
          <p:cNvCxnSpPr>
            <a:cxnSpLocks noChangeShapeType="1"/>
            <a:endCxn id="96" idx="2"/>
          </p:cNvCxnSpPr>
          <p:nvPr/>
        </p:nvCxnSpPr>
        <p:spPr bwMode="auto">
          <a:xfrm>
            <a:off x="59853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0" name="Straight Connector 40"/>
          <p:cNvCxnSpPr>
            <a:cxnSpLocks noChangeShapeType="1"/>
          </p:cNvCxnSpPr>
          <p:nvPr/>
        </p:nvCxnSpPr>
        <p:spPr bwMode="auto">
          <a:xfrm rot="5400000">
            <a:off x="64044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1" name="Straight Connector 41"/>
          <p:cNvCxnSpPr>
            <a:cxnSpLocks noChangeShapeType="1"/>
          </p:cNvCxnSpPr>
          <p:nvPr/>
        </p:nvCxnSpPr>
        <p:spPr bwMode="auto">
          <a:xfrm>
            <a:off x="65187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102" name="TextBox 42"/>
          <p:cNvSpPr txBox="1">
            <a:spLocks noChangeArrowheads="1"/>
          </p:cNvSpPr>
          <p:nvPr/>
        </p:nvSpPr>
        <p:spPr bwMode="auto">
          <a:xfrm>
            <a:off x="71283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58674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4" name="Rectangle 4"/>
          <p:cNvSpPr>
            <a:spLocks noChangeArrowheads="1"/>
          </p:cNvSpPr>
          <p:nvPr/>
        </p:nvSpPr>
        <p:spPr bwMode="auto">
          <a:xfrm>
            <a:off x="57150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5" name="Rectangle 4"/>
          <p:cNvSpPr>
            <a:spLocks noChangeArrowheads="1"/>
          </p:cNvSpPr>
          <p:nvPr/>
        </p:nvSpPr>
        <p:spPr bwMode="auto">
          <a:xfrm>
            <a:off x="25908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6" name="Rectangle 35"/>
          <p:cNvSpPr>
            <a:spLocks noChangeArrowheads="1"/>
          </p:cNvSpPr>
          <p:nvPr/>
        </p:nvSpPr>
        <p:spPr bwMode="auto">
          <a:xfrm>
            <a:off x="25908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7" name="Rectangle 4"/>
          <p:cNvSpPr>
            <a:spLocks noChangeArrowheads="1"/>
          </p:cNvSpPr>
          <p:nvPr/>
        </p:nvSpPr>
        <p:spPr bwMode="auto">
          <a:xfrm>
            <a:off x="27432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8" name="Rectangle 4"/>
          <p:cNvSpPr>
            <a:spLocks noChangeArrowheads="1"/>
          </p:cNvSpPr>
          <p:nvPr/>
        </p:nvSpPr>
        <p:spPr bwMode="auto">
          <a:xfrm>
            <a:off x="47244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 submission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9" name="Rectangle 4"/>
          <p:cNvSpPr>
            <a:spLocks noChangeArrowheads="1"/>
          </p:cNvSpPr>
          <p:nvPr/>
        </p:nvSpPr>
        <p:spPr bwMode="auto">
          <a:xfrm>
            <a:off x="48768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/>
          <p:cNvSpPr txBox="1">
            <a:spLocks noChangeArrowheads="1"/>
          </p:cNvSpPr>
          <p:nvPr/>
        </p:nvSpPr>
        <p:spPr bwMode="auto">
          <a:xfrm>
            <a:off x="4953000" y="6400800"/>
            <a:ext cx="404079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 smtClean="0">
                <a:solidFill>
                  <a:srgbClr val="FF0000"/>
                </a:solidFill>
                <a:latin typeface="Gill Sans"/>
                <a:cs typeface="Gill Sans"/>
              </a:rPr>
              <a:t>(Not Quite… We’ll come back to YARN later)</a:t>
            </a:r>
            <a:endParaRPr lang="en-US" sz="105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533137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6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5753100"/>
            <a:ext cx="8686800" cy="1028700"/>
          </a:xfrm>
        </p:spPr>
        <p:txBody>
          <a:bodyPr/>
          <a:lstStyle/>
          <a:p>
            <a:pPr algn="r"/>
            <a:r>
              <a:rPr lang="en-US" dirty="0" smtClean="0"/>
              <a:t>How much data?</a:t>
            </a:r>
            <a:endParaRPr lang="en-US" dirty="0"/>
          </a:p>
        </p:txBody>
      </p:sp>
      <p:grpSp>
        <p:nvGrpSpPr>
          <p:cNvPr id="3" name="Group 24"/>
          <p:cNvGrpSpPr/>
          <p:nvPr/>
        </p:nvGrpSpPr>
        <p:grpSpPr>
          <a:xfrm>
            <a:off x="381000" y="1447800"/>
            <a:ext cx="4114800" cy="792956"/>
            <a:chOff x="381000" y="1673662"/>
            <a:chExt cx="4114800" cy="792956"/>
          </a:xfrm>
        </p:grpSpPr>
        <p:pic>
          <p:nvPicPr>
            <p:cNvPr id="4" name="Picture 3" descr="ebay-logo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381000" y="1673662"/>
              <a:ext cx="1905000" cy="792956"/>
            </a:xfrm>
            <a:prstGeom prst="rect">
              <a:avLst/>
            </a:prstGeom>
          </p:spPr>
        </p:pic>
        <p:sp>
          <p:nvSpPr>
            <p:cNvPr id="6" name="Rectangle 5"/>
            <p:cNvSpPr/>
            <p:nvPr/>
          </p:nvSpPr>
          <p:spPr>
            <a:xfrm>
              <a:off x="2209800" y="1749862"/>
              <a:ext cx="2286000" cy="584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&gt;10 PB data, 75B DB calls per day (6/2012)</a:t>
              </a:r>
            </a:p>
          </p:txBody>
        </p:sp>
      </p:grpSp>
      <p:grpSp>
        <p:nvGrpSpPr>
          <p:cNvPr id="5" name="Group 23"/>
          <p:cNvGrpSpPr/>
          <p:nvPr/>
        </p:nvGrpSpPr>
        <p:grpSpPr>
          <a:xfrm>
            <a:off x="304800" y="76200"/>
            <a:ext cx="5257800" cy="1219200"/>
            <a:chOff x="304800" y="300335"/>
            <a:chExt cx="5257800" cy="1219200"/>
          </a:xfrm>
        </p:grpSpPr>
        <p:pic>
          <p:nvPicPr>
            <p:cNvPr id="8" name="Picture 7" descr="google-logo.jpg"/>
            <p:cNvPicPr>
              <a:picLocks noChangeAspect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04800" y="300335"/>
              <a:ext cx="2381364" cy="9906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Rectangle 8"/>
            <p:cNvSpPr/>
            <p:nvPr/>
          </p:nvSpPr>
          <p:spPr>
            <a:xfrm>
              <a:off x="2057400" y="934759"/>
              <a:ext cx="3505200" cy="584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0" dirty="0" smtClean="0">
                  <a:solidFill>
                    <a:srgbClr val="FF6600"/>
                  </a:solidFill>
                  <a:latin typeface="Gill Sans"/>
                  <a:cs typeface="Gill Sans"/>
                </a:rPr>
                <a:t>processes 20 PB a day (2008)</a:t>
              </a:r>
            </a:p>
            <a:p>
              <a:r>
                <a:rPr lang="en-US" b="0" dirty="0" smtClean="0">
                  <a:solidFill>
                    <a:srgbClr val="FF6600"/>
                  </a:solidFill>
                  <a:latin typeface="Gill Sans"/>
                  <a:cs typeface="Gill Sans"/>
                </a:rPr>
                <a:t>crawls 20B web pages a day (2012)</a:t>
              </a:r>
            </a:p>
          </p:txBody>
        </p:sp>
      </p:grpSp>
      <p:grpSp>
        <p:nvGrpSpPr>
          <p:cNvPr id="7" name="Group 28"/>
          <p:cNvGrpSpPr/>
          <p:nvPr/>
        </p:nvGrpSpPr>
        <p:grpSpPr>
          <a:xfrm>
            <a:off x="228600" y="2362200"/>
            <a:ext cx="4572000" cy="838200"/>
            <a:chOff x="533400" y="3200400"/>
            <a:chExt cx="4572000" cy="838200"/>
          </a:xfrm>
        </p:grpSpPr>
        <p:pic>
          <p:nvPicPr>
            <p:cNvPr id="10" name="Picture 9" descr="facebook.jp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2877627" y="3200400"/>
              <a:ext cx="2227773" cy="838200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533400" y="3276600"/>
              <a:ext cx="2438400" cy="584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b="0" dirty="0" smtClean="0">
                  <a:solidFill>
                    <a:srgbClr val="002060"/>
                  </a:solidFill>
                  <a:latin typeface="Gill Sans"/>
                  <a:cs typeface="Gill Sans"/>
                </a:rPr>
                <a:t>&gt;100 PB of user data + </a:t>
              </a:r>
              <a:br>
                <a:rPr lang="en-US" b="0" dirty="0" smtClean="0">
                  <a:solidFill>
                    <a:srgbClr val="002060"/>
                  </a:solidFill>
                  <a:latin typeface="Gill Sans"/>
                  <a:cs typeface="Gill Sans"/>
                </a:rPr>
              </a:br>
              <a:r>
                <a:rPr lang="en-US" b="0" dirty="0" smtClean="0">
                  <a:solidFill>
                    <a:srgbClr val="002060"/>
                  </a:solidFill>
                  <a:latin typeface="Gill Sans"/>
                  <a:cs typeface="Gill Sans"/>
                </a:rPr>
                <a:t>500 TB/day (8/2012)</a:t>
              </a:r>
            </a:p>
          </p:txBody>
        </p:sp>
      </p:grpSp>
      <p:grpSp>
        <p:nvGrpSpPr>
          <p:cNvPr id="14" name="Group 25"/>
          <p:cNvGrpSpPr/>
          <p:nvPr/>
        </p:nvGrpSpPr>
        <p:grpSpPr>
          <a:xfrm>
            <a:off x="5105400" y="1625600"/>
            <a:ext cx="3810000" cy="889000"/>
            <a:chOff x="4724400" y="1219200"/>
            <a:chExt cx="3810000" cy="889000"/>
          </a:xfrm>
        </p:grpSpPr>
        <p:pic>
          <p:nvPicPr>
            <p:cNvPr id="12" name="Picture 11" descr="Ia_logo.jpg"/>
            <p:cNvPicPr>
              <a:picLocks noChangeAspect="1"/>
            </p:cNvPicPr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4724400" y="1219200"/>
              <a:ext cx="1066800" cy="889000"/>
            </a:xfrm>
            <a:prstGeom prst="rect">
              <a:avLst/>
            </a:prstGeom>
          </p:spPr>
        </p:pic>
        <p:sp>
          <p:nvSpPr>
            <p:cNvPr id="19" name="Rectangle 18"/>
            <p:cNvSpPr/>
            <p:nvPr/>
          </p:nvSpPr>
          <p:spPr>
            <a:xfrm>
              <a:off x="5867400" y="1295400"/>
              <a:ext cx="2667000" cy="58477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0" dirty="0" err="1" smtClean="0">
                  <a:solidFill>
                    <a:schemeClr val="bg1"/>
                  </a:solidFill>
                  <a:latin typeface="Gill Sans"/>
                  <a:cs typeface="Gill Sans"/>
                </a:rPr>
                <a:t>Wayback</a:t>
              </a:r>
              <a:r>
                <a:rPr lang="en-US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 Machine: 240B web pages archived, 5 PB (</a:t>
              </a:r>
              <a:r>
                <a:rPr lang="en-US" b="0" dirty="0">
                  <a:solidFill>
                    <a:schemeClr val="bg1"/>
                  </a:solidFill>
                  <a:latin typeface="Gill Sans"/>
                  <a:cs typeface="Gill Sans"/>
                </a:rPr>
                <a:t>1</a:t>
              </a:r>
              <a:r>
                <a:rPr lang="en-US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/2013)</a:t>
              </a:r>
            </a:p>
          </p:txBody>
        </p:sp>
      </p:grpSp>
      <p:grpSp>
        <p:nvGrpSpPr>
          <p:cNvPr id="15" name="Group 26"/>
          <p:cNvGrpSpPr/>
          <p:nvPr/>
        </p:nvGrpSpPr>
        <p:grpSpPr>
          <a:xfrm>
            <a:off x="5376083" y="2743200"/>
            <a:ext cx="3539317" cy="1524000"/>
            <a:chOff x="5358560" y="2286000"/>
            <a:chExt cx="3539317" cy="1524000"/>
          </a:xfrm>
        </p:grpSpPr>
        <p:pic>
          <p:nvPicPr>
            <p:cNvPr id="18" name="Picture 17" descr="200px-CERN_logo.svg.png"/>
            <p:cNvPicPr>
              <a:picLocks noChangeAspect="1"/>
            </p:cNvPicPr>
            <p:nvPr/>
          </p:nvPicPr>
          <p:blipFill>
            <a:blip r:embed="rId7" cstate="print"/>
            <a:stretch>
              <a:fillRect/>
            </a:stretch>
          </p:blipFill>
          <p:spPr>
            <a:xfrm>
              <a:off x="7350669" y="2286000"/>
              <a:ext cx="1547208" cy="1524000"/>
            </a:xfrm>
            <a:prstGeom prst="rect">
              <a:avLst/>
            </a:prstGeom>
          </p:spPr>
        </p:pic>
        <p:sp>
          <p:nvSpPr>
            <p:cNvPr id="20" name="Rectangle 19"/>
            <p:cNvSpPr/>
            <p:nvPr/>
          </p:nvSpPr>
          <p:spPr>
            <a:xfrm>
              <a:off x="5358560" y="2492514"/>
              <a:ext cx="1915909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b="0" dirty="0" smtClean="0">
                  <a:solidFill>
                    <a:srgbClr val="0070C0"/>
                  </a:solidFill>
                  <a:latin typeface="Gill Sans"/>
                  <a:cs typeface="Gill Sans"/>
                </a:rPr>
                <a:t>LHC: ~15 PB a year</a:t>
              </a:r>
              <a:br>
                <a:rPr lang="en-US" b="0" dirty="0" smtClean="0">
                  <a:solidFill>
                    <a:srgbClr val="0070C0"/>
                  </a:solidFill>
                  <a:latin typeface="Gill Sans"/>
                  <a:cs typeface="Gill Sans"/>
                </a:rPr>
              </a:br>
              <a:endParaRPr lang="en-US" b="0" dirty="0">
                <a:solidFill>
                  <a:srgbClr val="0070C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6" name="Group 27"/>
          <p:cNvGrpSpPr/>
          <p:nvPr/>
        </p:nvGrpSpPr>
        <p:grpSpPr>
          <a:xfrm>
            <a:off x="5335270" y="3581400"/>
            <a:ext cx="3407950" cy="1371600"/>
            <a:chOff x="5557417" y="3748444"/>
            <a:chExt cx="3407950" cy="1371600"/>
          </a:xfrm>
        </p:grpSpPr>
        <p:pic>
          <p:nvPicPr>
            <p:cNvPr id="13" name="Picture 12" descr="670px-Telescope_Render_4_Aug_no_back_copy.jpg"/>
            <p:cNvPicPr>
              <a:picLocks noChangeAspect="1"/>
            </p:cNvPicPr>
            <p:nvPr/>
          </p:nvPicPr>
          <p:blipFill>
            <a:blip r:embed="rId8" cstate="print"/>
            <a:stretch>
              <a:fillRect/>
            </a:stretch>
          </p:blipFill>
          <p:spPr>
            <a:xfrm>
              <a:off x="5557417" y="3748444"/>
              <a:ext cx="1446530" cy="1295400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7087229" y="4535268"/>
              <a:ext cx="1878138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b="0" dirty="0" smtClean="0">
                  <a:solidFill>
                    <a:schemeClr val="tx2">
                      <a:lumMod val="50000"/>
                    </a:schemeClr>
                  </a:solidFill>
                  <a:latin typeface="Gill Sans"/>
                  <a:cs typeface="Gill Sans"/>
                </a:rPr>
                <a:t>LSST: 6-10 PB a year </a:t>
              </a:r>
              <a:br>
                <a:rPr lang="en-US" b="0" dirty="0" smtClean="0">
                  <a:solidFill>
                    <a:schemeClr val="tx2">
                      <a:lumMod val="50000"/>
                    </a:schemeClr>
                  </a:solidFill>
                  <a:latin typeface="Gill Sans"/>
                  <a:cs typeface="Gill Sans"/>
                </a:rPr>
              </a:br>
              <a:r>
                <a:rPr lang="en-US" b="0" dirty="0" smtClean="0">
                  <a:solidFill>
                    <a:schemeClr val="tx2">
                      <a:lumMod val="50000"/>
                    </a:schemeClr>
                  </a:solidFill>
                  <a:latin typeface="Gill Sans"/>
                  <a:cs typeface="Gill Sans"/>
                </a:rPr>
                <a:t>(~2015)</a:t>
              </a:r>
              <a:endParaRPr lang="en-US" b="0" dirty="0">
                <a:solidFill>
                  <a:schemeClr val="tx2">
                    <a:lumMod val="50000"/>
                  </a:schemeClr>
                </a:solidFill>
                <a:latin typeface="Gill Sans"/>
                <a:cs typeface="Gill Sans"/>
              </a:endParaRPr>
            </a:p>
          </p:txBody>
        </p:sp>
      </p:grpSp>
      <p:pic>
        <p:nvPicPr>
          <p:cNvPr id="22" name="Picture 5" descr="bill_gates_01.jpg"/>
          <p:cNvPicPr>
            <a:picLocks noChangeAspect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152400" y="4648200"/>
            <a:ext cx="3140075" cy="2076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3" name="Rounded Rectangular Callout 4"/>
          <p:cNvSpPr>
            <a:spLocks noChangeArrowheads="1"/>
          </p:cNvSpPr>
          <p:nvPr/>
        </p:nvSpPr>
        <p:spPr bwMode="auto">
          <a:xfrm>
            <a:off x="2590800" y="4419600"/>
            <a:ext cx="2362200" cy="990600"/>
          </a:xfrm>
          <a:prstGeom prst="wedgeRoundRectCallout">
            <a:avLst>
              <a:gd name="adj1" fmla="val -76861"/>
              <a:gd name="adj2" fmla="val 55972"/>
              <a:gd name="adj3" fmla="val 16667"/>
            </a:avLst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640K</a:t>
            </a:r>
            <a:r>
              <a:rPr lang="en-US" sz="2000" b="0" dirty="0">
                <a:latin typeface="Gill Sans"/>
                <a:cs typeface="Gill Sans"/>
              </a:rPr>
              <a:t> </a:t>
            </a:r>
            <a:r>
              <a:rPr lang="en-US" sz="2000" b="0" dirty="0">
                <a:solidFill>
                  <a:schemeClr val="bg2"/>
                </a:solidFill>
                <a:latin typeface="Gill Sans"/>
                <a:cs typeface="Gill Sans"/>
              </a:rPr>
              <a:t>ought to be enough for anybody.</a:t>
            </a:r>
          </a:p>
        </p:txBody>
      </p:sp>
      <p:grpSp>
        <p:nvGrpSpPr>
          <p:cNvPr id="17" name="Group 29"/>
          <p:cNvGrpSpPr/>
          <p:nvPr/>
        </p:nvGrpSpPr>
        <p:grpSpPr>
          <a:xfrm>
            <a:off x="5181600" y="457200"/>
            <a:ext cx="3657600" cy="932022"/>
            <a:chOff x="5181600" y="439578"/>
            <a:chExt cx="3657600" cy="932022"/>
          </a:xfrm>
        </p:grpSpPr>
        <p:pic>
          <p:nvPicPr>
            <p:cNvPr id="25" name="Picture 24" descr="jpmc_logo.jpg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181600" y="439578"/>
              <a:ext cx="3581400" cy="381000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6482966" y="786824"/>
              <a:ext cx="2356234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b="0" dirty="0" smtClean="0">
                  <a:solidFill>
                    <a:srgbClr val="0070C0"/>
                  </a:solidFill>
                  <a:latin typeface="Gill Sans"/>
                  <a:cs typeface="Gill Sans"/>
                </a:rPr>
                <a:t>150 PB on 50k+ servers </a:t>
              </a:r>
              <a:br>
                <a:rPr lang="en-US" b="0" dirty="0" smtClean="0">
                  <a:solidFill>
                    <a:srgbClr val="0070C0"/>
                  </a:solidFill>
                  <a:latin typeface="Gill Sans"/>
                  <a:cs typeface="Gill Sans"/>
                </a:rPr>
              </a:br>
              <a:r>
                <a:rPr lang="en-US" b="0" dirty="0" smtClean="0">
                  <a:solidFill>
                    <a:srgbClr val="0070C0"/>
                  </a:solidFill>
                  <a:latin typeface="Gill Sans"/>
                  <a:cs typeface="Gill Sans"/>
                </a:rPr>
                <a:t>running 15k apps (6/2011)</a:t>
              </a:r>
              <a:endParaRPr lang="en-US" b="0" dirty="0">
                <a:solidFill>
                  <a:srgbClr val="0070C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24" name="Group 28"/>
          <p:cNvGrpSpPr/>
          <p:nvPr/>
        </p:nvGrpSpPr>
        <p:grpSpPr>
          <a:xfrm>
            <a:off x="381000" y="3276600"/>
            <a:ext cx="5105400" cy="990600"/>
            <a:chOff x="381000" y="3429000"/>
            <a:chExt cx="5105400" cy="990600"/>
          </a:xfrm>
        </p:grpSpPr>
        <p:pic>
          <p:nvPicPr>
            <p:cNvPr id="27" name="Picture 26" descr="aws-logo-1.jpg"/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381000" y="3429000"/>
              <a:ext cx="2092377" cy="850900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>
            <a:xfrm>
              <a:off x="2438400" y="3588603"/>
              <a:ext cx="3048000" cy="83099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b="0" dirty="0" smtClean="0">
                  <a:solidFill>
                    <a:srgbClr val="FF6600"/>
                  </a:solidFill>
                  <a:latin typeface="Gill Sans"/>
                  <a:cs typeface="Gill Sans"/>
                </a:rPr>
                <a:t>S3: 449B objects, peak 290k request/second (7/2011)</a:t>
              </a:r>
            </a:p>
            <a:p>
              <a:r>
                <a:rPr lang="en-US" b="0" dirty="0" smtClean="0">
                  <a:solidFill>
                    <a:srgbClr val="FF6600"/>
                  </a:solidFill>
                  <a:latin typeface="Gill Sans"/>
                  <a:cs typeface="Gill Sans"/>
                </a:rPr>
                <a:t>1T objects (6/2012)</a:t>
              </a: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446510" y="5057775"/>
            <a:ext cx="3367290" cy="885825"/>
            <a:chOff x="5446510" y="5105400"/>
            <a:chExt cx="3367290" cy="885825"/>
          </a:xfrm>
        </p:grpSpPr>
        <p:pic>
          <p:nvPicPr>
            <p:cNvPr id="29" name="Picture 28" descr="320px-SKA_overview.jpg"/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39000" y="5105400"/>
              <a:ext cx="1574800" cy="885825"/>
            </a:xfrm>
            <a:prstGeom prst="rect">
              <a:avLst/>
            </a:prstGeom>
          </p:spPr>
        </p:pic>
        <p:sp>
          <p:nvSpPr>
            <p:cNvPr id="30" name="Rectangle 29"/>
            <p:cNvSpPr/>
            <p:nvPr/>
          </p:nvSpPr>
          <p:spPr>
            <a:xfrm>
              <a:off x="5446510" y="5282624"/>
              <a:ext cx="1623562" cy="58477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b="0" dirty="0" smtClean="0">
                  <a:solidFill>
                    <a:schemeClr val="accent6">
                      <a:lumMod val="25000"/>
                    </a:schemeClr>
                  </a:solidFill>
                  <a:latin typeface="Gill Sans"/>
                  <a:cs typeface="Gill Sans"/>
                </a:rPr>
                <a:t>SKA: 0.3 – 1.5 EB </a:t>
              </a:r>
              <a:br>
                <a:rPr lang="en-US" b="0" dirty="0" smtClean="0">
                  <a:solidFill>
                    <a:schemeClr val="accent6">
                      <a:lumMod val="25000"/>
                    </a:schemeClr>
                  </a:solidFill>
                  <a:latin typeface="Gill Sans"/>
                  <a:cs typeface="Gill Sans"/>
                </a:rPr>
              </a:br>
              <a:r>
                <a:rPr lang="en-US" b="0" dirty="0" smtClean="0">
                  <a:solidFill>
                    <a:schemeClr val="accent6">
                      <a:lumMod val="25000"/>
                    </a:schemeClr>
                  </a:solidFill>
                  <a:latin typeface="Gill Sans"/>
                  <a:cs typeface="Gill Sans"/>
                </a:rPr>
                <a:t>per year (~2020)</a:t>
              </a:r>
              <a:endParaRPr lang="en-US" b="0" dirty="0">
                <a:solidFill>
                  <a:schemeClr val="accent6">
                    <a:lumMod val="25000"/>
                  </a:schemeClr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5021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Mount_Everest_as_seen_from_Drukair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295400" y="-33957"/>
            <a:ext cx="12115800" cy="6910613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(Everest)</a:t>
            </a:r>
            <a:endParaRPr lang="en-US" sz="1000" b="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52400" y="304800"/>
            <a:ext cx="4495800" cy="1028700"/>
          </a:xfrm>
          <a:prstGeom prst="rect">
            <a:avLst/>
          </a:prstGeom>
        </p:spPr>
        <p:txBody>
          <a:bodyPr/>
          <a:lstStyle/>
          <a:p>
            <a:pPr marL="0" marR="0" lvl="0" indent="0" algn="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Why big data?</a:t>
            </a:r>
            <a:endParaRPr kumimoji="0" lang="en-US" sz="320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4800600" y="304800"/>
            <a:ext cx="3429000" cy="6096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Science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800600" y="838200"/>
            <a:ext cx="3429000" cy="6096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Engineering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800600" y="1371600"/>
            <a:ext cx="3429000" cy="6096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Commerce</a:t>
            </a:r>
            <a:endParaRPr kumimoji="0" lang="en-US" sz="32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93760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0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47223</TotalTime>
  <Words>3085</Words>
  <Application>Microsoft Macintosh PowerPoint</Application>
  <PresentationFormat>On-screen Show (4:3)</PresentationFormat>
  <Paragraphs>687</Paragraphs>
  <Slides>73</Slides>
  <Notes>13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4" baseType="lpstr">
      <vt:lpstr>Default Design</vt:lpstr>
      <vt:lpstr>PowerPoint Presentation</vt:lpstr>
      <vt:lpstr>What is this course about?</vt:lpstr>
      <vt:lpstr>PowerPoint Presentation</vt:lpstr>
      <vt:lpstr>PowerPoint Presentation</vt:lpstr>
      <vt:lpstr>PowerPoint Presentation</vt:lpstr>
      <vt:lpstr>PowerPoint Presentation</vt:lpstr>
      <vt:lpstr>Big Data</vt:lpstr>
      <vt:lpstr>How much data?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No data like more data!</vt:lpstr>
      <vt:lpstr>What to do with more data?</vt:lpstr>
      <vt:lpstr>PowerPoint Presentation</vt:lpstr>
      <vt:lpstr>PowerPoint Presentation</vt:lpstr>
      <vt:lpstr>PowerPoint Presentation</vt:lpstr>
      <vt:lpstr>Course Pre-requisites (I)</vt:lpstr>
      <vt:lpstr>Course Pre-requisites (II)</vt:lpstr>
      <vt:lpstr>How will I actually learn Hadoop?</vt:lpstr>
      <vt:lpstr>This course is not for you…</vt:lpstr>
      <vt:lpstr>Details, Details…</vt:lpstr>
      <vt:lpstr>Hadoop Resources</vt:lpstr>
      <vt:lpstr>Be Prepared…</vt:lpstr>
      <vt:lpstr>“Hadoop Zen”</vt:lpstr>
      <vt:lpstr>“Hadoop Zen”</vt:lpstr>
      <vt:lpstr>PowerPoint Presentation</vt:lpstr>
      <vt:lpstr>The best thing since sliced bread?</vt:lpstr>
      <vt:lpstr>Rebranding of web 2.0</vt:lpstr>
      <vt:lpstr>PowerPoint Presentation</vt:lpstr>
      <vt:lpstr>Utility Computing</vt:lpstr>
      <vt:lpstr>Enabling Technology: Virtualization</vt:lpstr>
      <vt:lpstr>Everything as a Service</vt:lpstr>
      <vt:lpstr>Who cares?</vt:lpstr>
      <vt:lpstr>PowerPoint Presentation</vt:lpstr>
      <vt:lpstr>PowerPoint Presentation</vt:lpstr>
      <vt:lpstr>Divide and Conquer</vt:lpstr>
      <vt:lpstr>Parallelization Challenges</vt:lpstr>
      <vt:lpstr>Common Theme?</vt:lpstr>
      <vt:lpstr>PowerPoint Presentation</vt:lpstr>
      <vt:lpstr>Managing Multiple Workers</vt:lpstr>
      <vt:lpstr>Current Tools</vt:lpstr>
      <vt:lpstr>Where the rubber meets the road</vt:lpstr>
      <vt:lpstr>PowerPoint Presentation</vt:lpstr>
      <vt:lpstr>PowerPoint Presentation</vt:lpstr>
      <vt:lpstr>PowerPoint Presentation</vt:lpstr>
      <vt:lpstr>PowerPoint Presentation</vt:lpstr>
      <vt:lpstr>What’s the point?</vt:lpstr>
      <vt:lpstr>“Big Ideas”</vt:lpstr>
      <vt:lpstr>PowerPoint Presentation</vt:lpstr>
      <vt:lpstr>Typical Big Data Problem</vt:lpstr>
      <vt:lpstr>Roots in Functional Programming</vt:lpstr>
      <vt:lpstr>MapReduce</vt:lpstr>
      <vt:lpstr>PowerPoint Presentation</vt:lpstr>
      <vt:lpstr>MapReduce</vt:lpstr>
      <vt:lpstr>MapReduce “Runtime”</vt:lpstr>
      <vt:lpstr>MapReduce</vt:lpstr>
      <vt:lpstr>PowerPoint Presentation</vt:lpstr>
      <vt:lpstr>Two more details…</vt:lpstr>
      <vt:lpstr>“Hello World”: Word Count</vt:lpstr>
      <vt:lpstr>MapReduce can refer to…</vt:lpstr>
      <vt:lpstr>MapReduce Implementations</vt:lpstr>
      <vt:lpstr>PowerPoint Presentation</vt:lpstr>
      <vt:lpstr>How do we get data to the workers?</vt:lpstr>
      <vt:lpstr>Distributed File System</vt:lpstr>
      <vt:lpstr>GFS: Assumptions</vt:lpstr>
      <vt:lpstr>GFS: Design Decisions</vt:lpstr>
      <vt:lpstr>From GFS to HDFS</vt:lpstr>
      <vt:lpstr>HDFS Architecture</vt:lpstr>
      <vt:lpstr>Namenode Responsibilities</vt:lpstr>
      <vt:lpstr>Putting everything together…</vt:lpstr>
      <vt:lpstr>PowerPoint Presentation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8263</cp:revision>
  <dcterms:created xsi:type="dcterms:W3CDTF">2012-08-31T06:36:49Z</dcterms:created>
  <dcterms:modified xsi:type="dcterms:W3CDTF">2013-01-23T17:10:42Z</dcterms:modified>
</cp:coreProperties>
</file>